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71" r:id="rId5"/>
    <p:sldId id="272" r:id="rId6"/>
    <p:sldId id="257" r:id="rId7"/>
    <p:sldId id="258" r:id="rId8"/>
    <p:sldId id="273" r:id="rId9"/>
    <p:sldId id="494" r:id="rId10"/>
    <p:sldId id="349" r:id="rId11"/>
    <p:sldId id="276" r:id="rId12"/>
    <p:sldId id="278" r:id="rId13"/>
    <p:sldId id="279" r:id="rId14"/>
    <p:sldId id="327" r:id="rId15"/>
    <p:sldId id="419" r:id="rId16"/>
    <p:sldId id="420" r:id="rId17"/>
    <p:sldId id="284" r:id="rId18"/>
    <p:sldId id="329" r:id="rId19"/>
    <p:sldId id="285" r:id="rId20"/>
    <p:sldId id="421" r:id="rId21"/>
    <p:sldId id="422" r:id="rId22"/>
    <p:sldId id="286" r:id="rId23"/>
    <p:sldId id="330" r:id="rId24"/>
    <p:sldId id="335" r:id="rId25"/>
    <p:sldId id="334" r:id="rId26"/>
    <p:sldId id="333" r:id="rId27"/>
    <p:sldId id="338" r:id="rId28"/>
    <p:sldId id="339" r:id="rId29"/>
    <p:sldId id="340" r:id="rId30"/>
    <p:sldId id="341" r:id="rId31"/>
    <p:sldId id="342" r:id="rId32"/>
    <p:sldId id="358" r:id="rId33"/>
    <p:sldId id="552" r:id="rId34"/>
    <p:sldId id="553" r:id="rId35"/>
    <p:sldId id="556" r:id="rId36"/>
    <p:sldId id="555" r:id="rId37"/>
    <p:sldId id="343" r:id="rId38"/>
    <p:sldId id="344" r:id="rId39"/>
    <p:sldId id="288" r:id="rId40"/>
    <p:sldId id="289" r:id="rId41"/>
    <p:sldId id="345" r:id="rId42"/>
    <p:sldId id="346" r:id="rId43"/>
    <p:sldId id="347" r:id="rId44"/>
    <p:sldId id="353" r:id="rId45"/>
    <p:sldId id="298" r:id="rId46"/>
    <p:sldId id="354" r:id="rId47"/>
    <p:sldId id="302" r:id="rId48"/>
    <p:sldId id="303" r:id="rId49"/>
    <p:sldId id="355" r:id="rId50"/>
    <p:sldId id="356" r:id="rId51"/>
    <p:sldId id="304" r:id="rId52"/>
    <p:sldId id="424" r:id="rId53"/>
    <p:sldId id="425" r:id="rId54"/>
    <p:sldId id="478" r:id="rId55"/>
    <p:sldId id="479" r:id="rId56"/>
    <p:sldId id="480" r:id="rId57"/>
    <p:sldId id="481" r:id="rId58"/>
    <p:sldId id="482" r:id="rId59"/>
    <p:sldId id="262" r:id="rId60"/>
    <p:sldId id="350" r:id="rId61"/>
    <p:sldId id="351" r:id="rId62"/>
    <p:sldId id="432" r:id="rId63"/>
    <p:sldId id="431" r:id="rId64"/>
    <p:sldId id="312" r:id="rId65"/>
    <p:sldId id="313" r:id="rId66"/>
    <p:sldId id="314" r:id="rId67"/>
    <p:sldId id="315" r:id="rId68"/>
    <p:sldId id="477" r:id="rId69"/>
    <p:sldId id="316" r:id="rId70"/>
  </p:sldIdLst>
  <p:sldSz cx="18288000" cy="10287000"/>
  <p:notesSz cx="18288000" cy="10287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D507"/>
    <a:srgbClr val="4F80BD"/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954" y="-237"/>
      </p:cViewPr>
      <p:guideLst>
        <p:guide orient="horz" pos="2986"/>
        <p:guide pos="209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3" Type="http://schemas.openxmlformats.org/officeDocument/2006/relationships/tableStyles" Target="tableStyles.xml"/><Relationship Id="rId72" Type="http://schemas.openxmlformats.org/officeDocument/2006/relationships/viewProps" Target="viewProps.xml"/><Relationship Id="rId71" Type="http://schemas.openxmlformats.org/officeDocument/2006/relationships/presProps" Target="presProps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1132800" cy="5806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7623915" y="0"/>
            <a:ext cx="21132800" cy="5806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0912138" y="1446609"/>
            <a:ext cx="6943725" cy="390584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4876800" y="5569446"/>
            <a:ext cx="39014400" cy="45568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992223"/>
            <a:ext cx="21132800" cy="5806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7623915" y="10992223"/>
            <a:ext cx="21132800" cy="5806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0912138" y="1446213"/>
            <a:ext cx="6943725" cy="39068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143999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23848" y="1114038"/>
            <a:ext cx="7981949" cy="805814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4458" y="424336"/>
            <a:ext cx="5097529" cy="303077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54175" y="7132742"/>
            <a:ext cx="2209799" cy="21240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1012333"/>
            <a:ext cx="16256000" cy="871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16000" y="6576109"/>
            <a:ext cx="16256000" cy="2609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38090" y="3598300"/>
            <a:ext cx="14211819" cy="2942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4690855"/>
            <a:ext cx="16256000" cy="3536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0.png"/><Relationship Id="rId11" Type="http://schemas.openxmlformats.org/officeDocument/2006/relationships/image" Target="../media/image39.png"/><Relationship Id="rId10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10.xml"/><Relationship Id="rId4" Type="http://schemas.openxmlformats.org/officeDocument/2006/relationships/image" Target="../media/image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tags" Target="../tags/tag11.xml"/><Relationship Id="rId1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tags" Target="../tags/tag12.xml"/><Relationship Id="rId1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tags" Target="../tags/tag13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14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jpeg"/><Relationship Id="rId2" Type="http://schemas.openxmlformats.org/officeDocument/2006/relationships/tags" Target="../tags/tag15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16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.xml"/><Relationship Id="rId2" Type="http://schemas.openxmlformats.org/officeDocument/2006/relationships/image" Target="../media/image59.png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1.xml"/><Relationship Id="rId2" Type="http://schemas.openxmlformats.org/officeDocument/2006/relationships/image" Target="../media/image59.png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.xml"/><Relationship Id="rId2" Type="http://schemas.openxmlformats.org/officeDocument/2006/relationships/image" Target="../media/image59.png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3.xml"/><Relationship Id="rId2" Type="http://schemas.openxmlformats.org/officeDocument/2006/relationships/image" Target="../media/image59.png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Relationship Id="rId3" Type="http://schemas.openxmlformats.org/officeDocument/2006/relationships/image" Target="../media/image4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.xml"/><Relationship Id="rId3" Type="http://schemas.openxmlformats.org/officeDocument/2006/relationships/image" Target="../media/image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30.xml"/><Relationship Id="rId7" Type="http://schemas.openxmlformats.org/officeDocument/2006/relationships/image" Target="../media/image68.png"/><Relationship Id="rId6" Type="http://schemas.openxmlformats.org/officeDocument/2006/relationships/image" Target="../media/image4.png"/><Relationship Id="rId5" Type="http://schemas.openxmlformats.org/officeDocument/2006/relationships/image" Target="../media/image67.png"/><Relationship Id="rId4" Type="http://schemas.openxmlformats.org/officeDocument/2006/relationships/image" Target="../media/image13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5.xml"/><Relationship Id="rId2" Type="http://schemas.openxmlformats.org/officeDocument/2006/relationships/image" Target="../media/image68.png"/><Relationship Id="rId1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.xml"/><Relationship Id="rId3" Type="http://schemas.openxmlformats.org/officeDocument/2006/relationships/image" Target="../media/image69.emf"/><Relationship Id="rId2" Type="http://schemas.openxmlformats.org/officeDocument/2006/relationships/image" Target="../media/image67.png"/><Relationship Id="rId1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7.png"/><Relationship Id="rId2" Type="http://schemas.openxmlformats.org/officeDocument/2006/relationships/tags" Target="../tags/tag37.xml"/><Relationship Id="rId1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8.xml"/><Relationship Id="rId2" Type="http://schemas.openxmlformats.org/officeDocument/2006/relationships/image" Target="../media/image67.png"/><Relationship Id="rId1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1.emf"/><Relationship Id="rId2" Type="http://schemas.openxmlformats.org/officeDocument/2006/relationships/image" Target="../media/image70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6" Type="http://schemas.openxmlformats.org/officeDocument/2006/relationships/image" Target="../media/image6.png"/><Relationship Id="rId5" Type="http://schemas.openxmlformats.org/officeDocument/2006/relationships/image" Target="../media/image75.jpe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76.png"/><Relationship Id="rId1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3.png"/><Relationship Id="rId3" Type="http://schemas.openxmlformats.org/officeDocument/2006/relationships/tags" Target="../tags/tag39.xml"/><Relationship Id="rId2" Type="http://schemas.openxmlformats.org/officeDocument/2006/relationships/image" Target="../media/image77.png"/><Relationship Id="rId1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0.xml"/><Relationship Id="rId2" Type="http://schemas.openxmlformats.org/officeDocument/2006/relationships/image" Target="../media/image4.png"/><Relationship Id="rId1" Type="http://schemas.openxmlformats.org/officeDocument/2006/relationships/image" Target="../media/image78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61.png"/><Relationship Id="rId2" Type="http://schemas.openxmlformats.org/officeDocument/2006/relationships/image" Target="../media/image79.png"/><Relationship Id="rId1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61.png"/><Relationship Id="rId2" Type="http://schemas.openxmlformats.org/officeDocument/2006/relationships/image" Target="../media/image79.png"/><Relationship Id="rId1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2.png"/><Relationship Id="rId4" Type="http://schemas.openxmlformats.org/officeDocument/2006/relationships/image" Target="../media/image10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3" Type="http://schemas.openxmlformats.org/officeDocument/2006/relationships/tags" Target="../tags/tag41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tags" Target="../tags/tag4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tags" Target="../tags/tag43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tags" Target="../tags/tag44.xml"/><Relationship Id="rId1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3.png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1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2.png"/><Relationship Id="rId4" Type="http://schemas.openxmlformats.org/officeDocument/2006/relationships/image" Target="../media/image10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2"/>
          <p:cNvSpPr txBox="1"/>
          <p:nvPr/>
        </p:nvSpPr>
        <p:spPr>
          <a:xfrm>
            <a:off x="-1253333" y="7250937"/>
            <a:ext cx="11174413" cy="658495"/>
          </a:xfrm>
          <a:prstGeom prst="rect">
            <a:avLst/>
          </a:prstGeom>
          <a:noFill/>
          <a:ln w="9525">
            <a:noFill/>
          </a:ln>
        </p:spPr>
        <p:txBody>
          <a:bodyPr lIns="0" tIns="12700" rIns="0" bIns="0" anchor="t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100"/>
              </a:spcBef>
            </a:pPr>
            <a:r>
              <a:rPr lang="en-US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</a:t>
            </a:r>
            <a:r>
              <a:rPr lang="en-US" altLang="zh-CN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</a:t>
            </a:r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      </a:t>
            </a:r>
            <a:r>
              <a:rPr lang="zh-CN" altLang="en-US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团队 ：</a:t>
            </a:r>
            <a:r>
              <a:rPr lang="en-US" altLang="zh-CN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SRA2022-G25</a:t>
            </a:r>
            <a:endParaRPr lang="en-US" altLang="zh-CN" sz="28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" y="2513330"/>
            <a:ext cx="8120380" cy="4441825"/>
          </a:xfrm>
          <a:prstGeom prst="rect">
            <a:avLst/>
          </a:prstGeom>
        </p:spPr>
      </p:pic>
      <p:grpSp>
        <p:nvGrpSpPr>
          <p:cNvPr id="10" name="object 2"/>
          <p:cNvGrpSpPr/>
          <p:nvPr/>
        </p:nvGrpSpPr>
        <p:grpSpPr>
          <a:xfrm>
            <a:off x="-509905" y="-10160"/>
            <a:ext cx="3094154" cy="10287000"/>
            <a:chOff x="-432435" y="0"/>
            <a:chExt cx="3094154" cy="10287000"/>
          </a:xfrm>
        </p:grpSpPr>
        <p:pic>
          <p:nvPicPr>
            <p:cNvPr id="13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61719" cy="2227313"/>
            </a:xfrm>
            <a:prstGeom prst="rect">
              <a:avLst/>
            </a:prstGeom>
          </p:spPr>
        </p:pic>
        <p:pic>
          <p:nvPicPr>
            <p:cNvPr id="17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32435" y="8053070"/>
              <a:ext cx="2591435" cy="223393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15295"/>
            <a:ext cx="18288000" cy="9467850"/>
            <a:chOff x="0" y="515295"/>
            <a:chExt cx="18288000" cy="9467850"/>
          </a:xfrm>
        </p:grpSpPr>
        <p:sp>
          <p:nvSpPr>
            <p:cNvPr id="3" name="object 3"/>
            <p:cNvSpPr/>
            <p:nvPr/>
          </p:nvSpPr>
          <p:spPr>
            <a:xfrm>
              <a:off x="1028700" y="1028700"/>
              <a:ext cx="16230600" cy="8229600"/>
            </a:xfrm>
            <a:custGeom>
              <a:avLst/>
              <a:gdLst/>
              <a:ahLst/>
              <a:cxnLst/>
              <a:rect l="l" t="t" r="r" b="b"/>
              <a:pathLst>
                <a:path w="16230600" h="8229600">
                  <a:moveTo>
                    <a:pt x="16230598" y="8229599"/>
                  </a:moveTo>
                  <a:lnTo>
                    <a:pt x="0" y="8229599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82295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5365686" y="7601376"/>
              <a:ext cx="2922313" cy="23812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5295"/>
              <a:ext cx="2928866" cy="2381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9163" y="2349797"/>
              <a:ext cx="5105399" cy="5591174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sp>
        <p:nvSpPr>
          <p:cNvPr id="11" name="object 17"/>
          <p:cNvSpPr>
            <a:spLocks noGrp="1"/>
          </p:cNvSpPr>
          <p:nvPr>
            <p:ph type="title"/>
          </p:nvPr>
        </p:nvSpPr>
        <p:spPr>
          <a:xfrm>
            <a:off x="2190750" y="1409700"/>
            <a:ext cx="6608763" cy="1814512"/>
          </a:xfrm>
        </p:spPr>
        <p:txBody>
          <a:bodyPr vert="horz" wrap="square" lIns="0" tIns="201930" rIns="0" bIns="0" anchor="t">
            <a:spAutoFit/>
          </a:bodyPr>
          <a:lstStyle/>
          <a:p>
            <a:pPr marL="12700" indent="0" eaLnBrk="1" hangingPunct="1">
              <a:spcBef>
                <a:spcPts val="575"/>
              </a:spcBef>
              <a:buNone/>
            </a:pPr>
            <a:r>
              <a:rPr lang="zh-CN" altLang="zh-CN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文档目录</a:t>
            </a:r>
            <a:br>
              <a:rPr lang="zh-CN" altLang="zh-CN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</a:br>
            <a:endParaRPr lang="zh-CN" altLang="zh-CN" sz="2800" dirty="0">
              <a:latin typeface="Verdana" panose="020B0604030504040204" pitchFamily="34" charset="0"/>
              <a:ea typeface="+mj-ea"/>
              <a:cs typeface="+mj-cs"/>
            </a:endParaRPr>
          </a:p>
        </p:txBody>
      </p:sp>
      <p:sp>
        <p:nvSpPr>
          <p:cNvPr id="15" name="文本框 23"/>
          <p:cNvSpPr txBox="1"/>
          <p:nvPr/>
        </p:nvSpPr>
        <p:spPr>
          <a:xfrm>
            <a:off x="5825808" y="1028700"/>
            <a:ext cx="9918700" cy="1660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</a:t>
            </a:r>
            <a:r>
              <a:rPr lang="en-US" altLang="zh-CN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</a:t>
            </a: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】项目开发计划（GB856T——88）（《软件设计文档国家标准》）</a:t>
            </a:r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</a:t>
            </a:r>
            <a:endParaRPr lang="zh-CN" altLang="en-US" sz="2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pSp>
        <p:nvGrpSpPr>
          <p:cNvPr id="16" name="组合 26"/>
          <p:cNvGrpSpPr/>
          <p:nvPr/>
        </p:nvGrpSpPr>
        <p:grpSpPr>
          <a:xfrm>
            <a:off x="2451100" y="3086100"/>
            <a:ext cx="13869461" cy="6330950"/>
            <a:chOff x="2900" y="4098"/>
            <a:chExt cx="18628" cy="9970"/>
          </a:xfrm>
        </p:grpSpPr>
        <p:sp>
          <p:nvSpPr>
            <p:cNvPr id="17" name="object 22"/>
            <p:cNvSpPr txBox="1"/>
            <p:nvPr/>
          </p:nvSpPr>
          <p:spPr>
            <a:xfrm>
              <a:off x="2900" y="4098"/>
              <a:ext cx="5768" cy="741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93980" rIns="0" bIns="0" anchor="t">
              <a:spAutoFit/>
            </a:bodyPr>
            <a:lstStyle/>
            <a:p>
              <a:pPr marL="469900" indent="-4572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4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引言</a:t>
              </a:r>
              <a:endPara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469900" indent="-4572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4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项目概述</a:t>
              </a:r>
              <a:endPara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469900" indent="-4572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4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实施计划</a:t>
              </a:r>
              <a:endPara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469900" indent="-4572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4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支持条件</a:t>
              </a:r>
              <a:endPara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469900" indent="-4572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4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专题计划要点</a:t>
              </a:r>
              <a:endPara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8" name="左大括号 17"/>
            <p:cNvSpPr/>
            <p:nvPr/>
          </p:nvSpPr>
          <p:spPr>
            <a:xfrm>
              <a:off x="7997" y="5568"/>
              <a:ext cx="2907" cy="7965"/>
            </a:xfrm>
            <a:prstGeom prst="leftBrace">
              <a:avLst>
                <a:gd name="adj1" fmla="val 8333"/>
                <a:gd name="adj2" fmla="val 66612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object 22"/>
            <p:cNvSpPr txBox="1"/>
            <p:nvPr/>
          </p:nvSpPr>
          <p:spPr>
            <a:xfrm>
              <a:off x="10648" y="6068"/>
              <a:ext cx="10880" cy="80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93980" rIns="0" bIns="0" anchor="t">
              <a:spAutoFit/>
            </a:bodyPr>
            <a:lstStyle/>
            <a:p>
              <a:pPr marL="12700">
                <a:lnSpc>
                  <a:spcPct val="150000"/>
                </a:lnSpc>
              </a:pPr>
              <a:r>
                <a:rPr lang="en-US" altLang="zh-CN" sz="3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范围管理计划		</a:t>
              </a:r>
              <a:r>
                <a:rPr lang="zh-CN" altLang="en-US" sz="3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时间管理计划</a:t>
              </a:r>
              <a:endParaRPr lang="en-US" altLang="zh-CN" sz="3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12700">
                <a:lnSpc>
                  <a:spcPct val="150000"/>
                </a:lnSpc>
              </a:pPr>
              <a:r>
                <a:rPr lang="en-US" altLang="zh-CN" sz="3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成本管理计划		质量管理计划</a:t>
              </a:r>
              <a:endParaRPr lang="en-US" altLang="zh-CN" sz="3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12700">
                <a:lnSpc>
                  <a:spcPct val="150000"/>
                </a:lnSpc>
              </a:pPr>
              <a:r>
                <a:rPr lang="en-US" altLang="zh-CN" sz="3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人力资源管理计划	</a:t>
              </a:r>
              <a:r>
                <a:rPr lang="zh-CN" altLang="en-US" sz="3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沟通</a:t>
              </a:r>
              <a:r>
                <a:rPr lang="en-US" altLang="zh-CN" sz="3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管理计划</a:t>
              </a:r>
              <a:endParaRPr lang="en-US" altLang="zh-CN" sz="3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12700">
                <a:lnSpc>
                  <a:spcPct val="150000"/>
                </a:lnSpc>
              </a:pPr>
              <a:r>
                <a:rPr lang="zh-CN" altLang="en-US" sz="3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风险管理计划</a:t>
              </a:r>
              <a:r>
                <a:rPr lang="en-US" altLang="zh-CN" sz="3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		配置管理计划</a:t>
              </a:r>
              <a:endParaRPr lang="en-US" altLang="zh-CN" sz="3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12700">
                <a:lnSpc>
                  <a:spcPct val="150000"/>
                </a:lnSpc>
              </a:pPr>
              <a:r>
                <a:rPr lang="zh-CN" altLang="en-US" sz="3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采购管理计划</a:t>
              </a:r>
              <a:endParaRPr lang="en-US" altLang="zh-CN" sz="3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12700">
                <a:lnSpc>
                  <a:spcPct val="150000"/>
                </a:lnSpc>
              </a:pPr>
              <a:endParaRPr lang="en-US" altLang="zh-CN" sz="3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2819400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0572750" y="0"/>
            <a:ext cx="7715885" cy="5548630"/>
            <a:chOff x="9581481" y="0"/>
            <a:chExt cx="8707120" cy="605980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638039" y="0"/>
              <a:ext cx="7649960" cy="40138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1481" y="0"/>
              <a:ext cx="1800224" cy="13012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7239" y="3288119"/>
              <a:ext cx="2900759" cy="2771504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70" y="175772"/>
            <a:ext cx="3119718" cy="1705855"/>
          </a:xfrm>
          <a:prstGeom prst="rect">
            <a:avLst/>
          </a:prstGeom>
        </p:spPr>
      </p:pic>
      <p:sp>
        <p:nvSpPr>
          <p:cNvPr id="26" name="object 18"/>
          <p:cNvSpPr txBox="1"/>
          <p:nvPr/>
        </p:nvSpPr>
        <p:spPr>
          <a:xfrm>
            <a:off x="13563600" y="8431213"/>
            <a:ext cx="5702300" cy="156845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6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2</a:t>
            </a:r>
            <a:r>
              <a:rPr kumimoji="0" lang="zh-CN" sz="6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项目概述</a:t>
            </a:r>
            <a:endParaRPr kumimoji="0" lang="zh-CN" sz="6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2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4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67005" y="3288030"/>
            <a:ext cx="11854815" cy="63696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28600" indent="-228600">
              <a:lnSpc>
                <a:spcPct val="150000"/>
              </a:lnSpc>
            </a:pP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（1）当前需要一款</a:t>
            </a:r>
            <a:r>
              <a:rPr lang="zh-CN" sz="3200" b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针对</a:t>
            </a: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软件工程系列课程的专门平台，使软件工程系列课程能上得更加出色，使学生能够获得最多的资料，使学生及时的了解世界需求工程的最新动态，以及学生和教师的有效地沟通。</a:t>
            </a:r>
            <a:endParaRPr lang="zh-CN" sz="2800" b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228600" indent="-228600">
              <a:lnSpc>
                <a:spcPct val="150000"/>
              </a:lnSpc>
            </a:pP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（2）有部分非软件专业、但对软件十分感兴趣的学生非常需要一个</a:t>
            </a:r>
            <a:r>
              <a:rPr lang="zh-CN" sz="3200" b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渠道和机会</a:t>
            </a: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接触软件系列课程。</a:t>
            </a:r>
            <a:endParaRPr lang="zh-CN" sz="2800" b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228600" indent="-228600">
              <a:lnSpc>
                <a:spcPct val="150000"/>
              </a:lnSpc>
            </a:pP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（3）有同学遭遇</a:t>
            </a:r>
            <a:r>
              <a:rPr lang="zh-CN" sz="3200" b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选课</a:t>
            </a: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困难，希望可以通过一个平台了解软件系列的某门课程具体情况，譬如课程难度、考核方式等，以决定是否要选择该门课。</a:t>
            </a:r>
            <a:endParaRPr lang="zh-CN" sz="2800" b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228600" indent="-228600">
              <a:lnSpc>
                <a:spcPct val="150000"/>
              </a:lnSpc>
            </a:pP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（4）现下没有专门针对软件工程系列课程的学习交流平台，项目有一定的</a:t>
            </a:r>
            <a:r>
              <a:rPr lang="zh-CN" sz="3200" b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需求量和市场潜力</a:t>
            </a: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</a:t>
            </a:r>
            <a:endParaRPr lang="zh-CN" altLang="en-US" sz="2800" b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6075" y="1673860"/>
            <a:ext cx="52228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项目背景</a:t>
            </a:r>
            <a:endParaRPr lang="zh-CN" altLang="en-US" sz="6000" b="1">
              <a:solidFill>
                <a:schemeClr val="accent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18"/>
          <p:cNvSpPr txBox="1"/>
          <p:nvPr/>
        </p:nvSpPr>
        <p:spPr>
          <a:xfrm>
            <a:off x="15129510" y="8927148"/>
            <a:ext cx="5702300" cy="129159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8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2</a:t>
            </a:r>
            <a:r>
              <a:rPr kumimoji="0" lang="zh-CN" sz="48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项目概述</a:t>
            </a:r>
            <a:endParaRPr kumimoji="0" lang="zh-CN" sz="48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9" name="object 2"/>
          <p:cNvSpPr/>
          <p:nvPr/>
        </p:nvSpPr>
        <p:spPr>
          <a:xfrm>
            <a:off x="0" y="-635"/>
            <a:ext cx="18288000" cy="142303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5" name="文本框 14"/>
          <p:cNvSpPr txBox="1"/>
          <p:nvPr/>
        </p:nvSpPr>
        <p:spPr>
          <a:xfrm>
            <a:off x="133985" y="295910"/>
            <a:ext cx="52228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业务需求</a:t>
            </a:r>
            <a:endParaRPr lang="zh-CN" altLang="en-US" sz="4800" b="1">
              <a:solidFill>
                <a:schemeClr val="accent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421476" y="3187411"/>
            <a:ext cx="5101755" cy="4945016"/>
            <a:chOff x="15812" y="4685"/>
            <a:chExt cx="6548" cy="6480"/>
          </a:xfrm>
        </p:grpSpPr>
        <p:sp>
          <p:nvSpPr>
            <p:cNvPr id="36" name="Freeform 134"/>
            <p:cNvSpPr/>
            <p:nvPr>
              <p:custDataLst>
                <p:tags r:id="rId1"/>
              </p:custDataLst>
            </p:nvPr>
          </p:nvSpPr>
          <p:spPr bwMode="auto">
            <a:xfrm>
              <a:off x="15812" y="4685"/>
              <a:ext cx="3914" cy="4703"/>
            </a:xfrm>
            <a:custGeom>
              <a:avLst/>
              <a:gdLst>
                <a:gd name="T0" fmla="*/ 1201 w 1217"/>
                <a:gd name="T1" fmla="*/ 260 h 1474"/>
                <a:gd name="T2" fmla="*/ 912 w 1217"/>
                <a:gd name="T3" fmla="*/ 1 h 1474"/>
                <a:gd name="T4" fmla="*/ 691 w 1217"/>
                <a:gd name="T5" fmla="*/ 47 h 1474"/>
                <a:gd name="T6" fmla="*/ 521 w 1217"/>
                <a:gd name="T7" fmla="*/ 123 h 1474"/>
                <a:gd name="T8" fmla="*/ 354 w 1217"/>
                <a:gd name="T9" fmla="*/ 242 h 1474"/>
                <a:gd name="T10" fmla="*/ 271 w 1217"/>
                <a:gd name="T11" fmla="*/ 324 h 1474"/>
                <a:gd name="T12" fmla="*/ 198 w 1217"/>
                <a:gd name="T13" fmla="*/ 414 h 1474"/>
                <a:gd name="T14" fmla="*/ 59 w 1217"/>
                <a:gd name="T15" fmla="*/ 681 h 1474"/>
                <a:gd name="T16" fmla="*/ 13 w 1217"/>
                <a:gd name="T17" fmla="*/ 867 h 1474"/>
                <a:gd name="T18" fmla="*/ 11 w 1217"/>
                <a:gd name="T19" fmla="*/ 1137 h 1474"/>
                <a:gd name="T20" fmla="*/ 109 w 1217"/>
                <a:gd name="T21" fmla="*/ 1469 h 1474"/>
                <a:gd name="T22" fmla="*/ 114 w 1217"/>
                <a:gd name="T23" fmla="*/ 1473 h 1474"/>
                <a:gd name="T24" fmla="*/ 283 w 1217"/>
                <a:gd name="T25" fmla="*/ 1180 h 1474"/>
                <a:gd name="T26" fmla="*/ 622 w 1217"/>
                <a:gd name="T27" fmla="*/ 1159 h 1474"/>
                <a:gd name="T28" fmla="*/ 619 w 1217"/>
                <a:gd name="T29" fmla="*/ 1146 h 1474"/>
                <a:gd name="T30" fmla="*/ 604 w 1217"/>
                <a:gd name="T31" fmla="*/ 952 h 1474"/>
                <a:gd name="T32" fmla="*/ 950 w 1217"/>
                <a:gd name="T33" fmla="*/ 593 h 1474"/>
                <a:gd name="T34" fmla="*/ 1032 w 1217"/>
                <a:gd name="T35" fmla="*/ 568 h 1474"/>
                <a:gd name="T36" fmla="*/ 1201 w 1217"/>
                <a:gd name="T37" fmla="*/ 260 h 1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17" h="1474">
                  <a:moveTo>
                    <a:pt x="1201" y="260"/>
                  </a:moveTo>
                  <a:cubicBezTo>
                    <a:pt x="1183" y="118"/>
                    <a:pt x="1063" y="3"/>
                    <a:pt x="912" y="1"/>
                  </a:cubicBezTo>
                  <a:cubicBezTo>
                    <a:pt x="835" y="0"/>
                    <a:pt x="763" y="23"/>
                    <a:pt x="691" y="47"/>
                  </a:cubicBezTo>
                  <a:cubicBezTo>
                    <a:pt x="632" y="66"/>
                    <a:pt x="576" y="92"/>
                    <a:pt x="521" y="123"/>
                  </a:cubicBezTo>
                  <a:cubicBezTo>
                    <a:pt x="461" y="156"/>
                    <a:pt x="406" y="197"/>
                    <a:pt x="354" y="242"/>
                  </a:cubicBezTo>
                  <a:cubicBezTo>
                    <a:pt x="324" y="267"/>
                    <a:pt x="296" y="295"/>
                    <a:pt x="271" y="324"/>
                  </a:cubicBezTo>
                  <a:cubicBezTo>
                    <a:pt x="245" y="354"/>
                    <a:pt x="220" y="383"/>
                    <a:pt x="198" y="414"/>
                  </a:cubicBezTo>
                  <a:cubicBezTo>
                    <a:pt x="138" y="496"/>
                    <a:pt x="91" y="585"/>
                    <a:pt x="59" y="681"/>
                  </a:cubicBezTo>
                  <a:cubicBezTo>
                    <a:pt x="38" y="742"/>
                    <a:pt x="22" y="803"/>
                    <a:pt x="13" y="867"/>
                  </a:cubicBezTo>
                  <a:cubicBezTo>
                    <a:pt x="2" y="957"/>
                    <a:pt x="0" y="1047"/>
                    <a:pt x="11" y="1137"/>
                  </a:cubicBezTo>
                  <a:cubicBezTo>
                    <a:pt x="25" y="1253"/>
                    <a:pt x="58" y="1364"/>
                    <a:pt x="109" y="1469"/>
                  </a:cubicBezTo>
                  <a:cubicBezTo>
                    <a:pt x="110" y="1471"/>
                    <a:pt x="110" y="1474"/>
                    <a:pt x="114" y="1473"/>
                  </a:cubicBezTo>
                  <a:cubicBezTo>
                    <a:pt x="121" y="1347"/>
                    <a:pt x="175" y="1247"/>
                    <a:pt x="283" y="1180"/>
                  </a:cubicBezTo>
                  <a:cubicBezTo>
                    <a:pt x="391" y="1113"/>
                    <a:pt x="506" y="1110"/>
                    <a:pt x="622" y="1159"/>
                  </a:cubicBezTo>
                  <a:cubicBezTo>
                    <a:pt x="623" y="1154"/>
                    <a:pt x="621" y="1150"/>
                    <a:pt x="619" y="1146"/>
                  </a:cubicBezTo>
                  <a:cubicBezTo>
                    <a:pt x="600" y="1082"/>
                    <a:pt x="594" y="1018"/>
                    <a:pt x="604" y="952"/>
                  </a:cubicBezTo>
                  <a:cubicBezTo>
                    <a:pt x="632" y="770"/>
                    <a:pt x="770" y="627"/>
                    <a:pt x="950" y="593"/>
                  </a:cubicBezTo>
                  <a:cubicBezTo>
                    <a:pt x="978" y="588"/>
                    <a:pt x="1006" y="581"/>
                    <a:pt x="1032" y="568"/>
                  </a:cubicBezTo>
                  <a:cubicBezTo>
                    <a:pt x="1151" y="511"/>
                    <a:pt x="1217" y="390"/>
                    <a:pt x="1201" y="260"/>
                  </a:cubicBezTo>
                  <a:close/>
                </a:path>
              </a:pathLst>
            </a:custGeom>
            <a:solidFill>
              <a:srgbClr val="4F81B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ru-RU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135"/>
            <p:cNvSpPr/>
            <p:nvPr>
              <p:custDataLst>
                <p:tags r:id="rId2"/>
              </p:custDataLst>
            </p:nvPr>
          </p:nvSpPr>
          <p:spPr bwMode="auto">
            <a:xfrm>
              <a:off x="16205" y="8359"/>
              <a:ext cx="5619" cy="2807"/>
            </a:xfrm>
            <a:custGeom>
              <a:avLst/>
              <a:gdLst>
                <a:gd name="T0" fmla="*/ 154 w 1751"/>
                <a:gd name="T1" fmla="*/ 82 h 884"/>
                <a:gd name="T2" fmla="*/ 74 w 1751"/>
                <a:gd name="T3" fmla="*/ 462 h 884"/>
                <a:gd name="T4" fmla="*/ 224 w 1751"/>
                <a:gd name="T5" fmla="*/ 630 h 884"/>
                <a:gd name="T6" fmla="*/ 375 w 1751"/>
                <a:gd name="T7" fmla="*/ 739 h 884"/>
                <a:gd name="T8" fmla="*/ 562 w 1751"/>
                <a:gd name="T9" fmla="*/ 825 h 884"/>
                <a:gd name="T10" fmla="*/ 675 w 1751"/>
                <a:gd name="T11" fmla="*/ 856 h 884"/>
                <a:gd name="T12" fmla="*/ 789 w 1751"/>
                <a:gd name="T13" fmla="*/ 874 h 884"/>
                <a:gd name="T14" fmla="*/ 1090 w 1751"/>
                <a:gd name="T15" fmla="*/ 861 h 884"/>
                <a:gd name="T16" fmla="*/ 1274 w 1751"/>
                <a:gd name="T17" fmla="*/ 807 h 884"/>
                <a:gd name="T18" fmla="*/ 1509 w 1751"/>
                <a:gd name="T19" fmla="*/ 674 h 884"/>
                <a:gd name="T20" fmla="*/ 1747 w 1751"/>
                <a:gd name="T21" fmla="*/ 423 h 884"/>
                <a:gd name="T22" fmla="*/ 1749 w 1751"/>
                <a:gd name="T23" fmla="*/ 417 h 884"/>
                <a:gd name="T24" fmla="*/ 1410 w 1751"/>
                <a:gd name="T25" fmla="*/ 417 h 884"/>
                <a:gd name="T26" fmla="*/ 1222 w 1751"/>
                <a:gd name="T27" fmla="*/ 134 h 884"/>
                <a:gd name="T28" fmla="*/ 1212 w 1751"/>
                <a:gd name="T29" fmla="*/ 143 h 884"/>
                <a:gd name="T30" fmla="*/ 1052 w 1751"/>
                <a:gd name="T31" fmla="*/ 253 h 884"/>
                <a:gd name="T32" fmla="*/ 568 w 1751"/>
                <a:gd name="T33" fmla="*/ 133 h 884"/>
                <a:gd name="T34" fmla="*/ 505 w 1751"/>
                <a:gd name="T35" fmla="*/ 74 h 884"/>
                <a:gd name="T36" fmla="*/ 154 w 1751"/>
                <a:gd name="T37" fmla="*/ 82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1" h="884">
                  <a:moveTo>
                    <a:pt x="154" y="82"/>
                  </a:moveTo>
                  <a:cubicBezTo>
                    <a:pt x="39" y="169"/>
                    <a:pt x="0" y="330"/>
                    <a:pt x="74" y="462"/>
                  </a:cubicBezTo>
                  <a:cubicBezTo>
                    <a:pt x="112" y="529"/>
                    <a:pt x="168" y="580"/>
                    <a:pt x="224" y="630"/>
                  </a:cubicBezTo>
                  <a:cubicBezTo>
                    <a:pt x="271" y="672"/>
                    <a:pt x="321" y="707"/>
                    <a:pt x="375" y="739"/>
                  </a:cubicBezTo>
                  <a:cubicBezTo>
                    <a:pt x="434" y="775"/>
                    <a:pt x="497" y="802"/>
                    <a:pt x="562" y="825"/>
                  </a:cubicBezTo>
                  <a:cubicBezTo>
                    <a:pt x="599" y="837"/>
                    <a:pt x="636" y="848"/>
                    <a:pt x="675" y="856"/>
                  </a:cubicBezTo>
                  <a:cubicBezTo>
                    <a:pt x="713" y="863"/>
                    <a:pt x="751" y="870"/>
                    <a:pt x="789" y="874"/>
                  </a:cubicBezTo>
                  <a:cubicBezTo>
                    <a:pt x="890" y="884"/>
                    <a:pt x="990" y="880"/>
                    <a:pt x="1090" y="861"/>
                  </a:cubicBezTo>
                  <a:cubicBezTo>
                    <a:pt x="1153" y="848"/>
                    <a:pt x="1214" y="832"/>
                    <a:pt x="1274" y="807"/>
                  </a:cubicBezTo>
                  <a:cubicBezTo>
                    <a:pt x="1357" y="772"/>
                    <a:pt x="1436" y="729"/>
                    <a:pt x="1509" y="674"/>
                  </a:cubicBezTo>
                  <a:cubicBezTo>
                    <a:pt x="1602" y="604"/>
                    <a:pt x="1682" y="520"/>
                    <a:pt x="1747" y="423"/>
                  </a:cubicBezTo>
                  <a:cubicBezTo>
                    <a:pt x="1748" y="422"/>
                    <a:pt x="1751" y="420"/>
                    <a:pt x="1749" y="417"/>
                  </a:cubicBezTo>
                  <a:cubicBezTo>
                    <a:pt x="1635" y="474"/>
                    <a:pt x="1522" y="477"/>
                    <a:pt x="1410" y="417"/>
                  </a:cubicBezTo>
                  <a:cubicBezTo>
                    <a:pt x="1298" y="357"/>
                    <a:pt x="1238" y="259"/>
                    <a:pt x="1222" y="134"/>
                  </a:cubicBezTo>
                  <a:cubicBezTo>
                    <a:pt x="1217" y="135"/>
                    <a:pt x="1215" y="140"/>
                    <a:pt x="1212" y="143"/>
                  </a:cubicBezTo>
                  <a:cubicBezTo>
                    <a:pt x="1167" y="191"/>
                    <a:pt x="1114" y="229"/>
                    <a:pt x="1052" y="253"/>
                  </a:cubicBezTo>
                  <a:cubicBezTo>
                    <a:pt x="880" y="320"/>
                    <a:pt x="688" y="272"/>
                    <a:pt x="568" y="133"/>
                  </a:cubicBezTo>
                  <a:cubicBezTo>
                    <a:pt x="549" y="111"/>
                    <a:pt x="529" y="90"/>
                    <a:pt x="505" y="74"/>
                  </a:cubicBezTo>
                  <a:cubicBezTo>
                    <a:pt x="396" y="0"/>
                    <a:pt x="259" y="3"/>
                    <a:pt x="154" y="82"/>
                  </a:cubicBezTo>
                  <a:close/>
                </a:path>
              </a:pathLst>
            </a:custGeom>
            <a:solidFill>
              <a:srgbClr val="9BBB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ru-RU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136"/>
            <p:cNvSpPr/>
            <p:nvPr>
              <p:custDataLst>
                <p:tags r:id="rId3"/>
              </p:custDataLst>
            </p:nvPr>
          </p:nvSpPr>
          <p:spPr bwMode="auto">
            <a:xfrm>
              <a:off x="19255" y="4685"/>
              <a:ext cx="3105" cy="5125"/>
            </a:xfrm>
            <a:custGeom>
              <a:avLst/>
              <a:gdLst>
                <a:gd name="T0" fmla="*/ 508 w 967"/>
                <a:gd name="T1" fmla="*/ 1552 h 1607"/>
                <a:gd name="T2" fmla="*/ 877 w 967"/>
                <a:gd name="T3" fmla="*/ 1431 h 1607"/>
                <a:gd name="T4" fmla="*/ 947 w 967"/>
                <a:gd name="T5" fmla="*/ 1216 h 1607"/>
                <a:gd name="T6" fmla="*/ 966 w 967"/>
                <a:gd name="T7" fmla="*/ 1032 h 1607"/>
                <a:gd name="T8" fmla="*/ 947 w 967"/>
                <a:gd name="T9" fmla="*/ 827 h 1607"/>
                <a:gd name="T10" fmla="*/ 917 w 967"/>
                <a:gd name="T11" fmla="*/ 714 h 1607"/>
                <a:gd name="T12" fmla="*/ 876 w 967"/>
                <a:gd name="T13" fmla="*/ 605 h 1607"/>
                <a:gd name="T14" fmla="*/ 714 w 967"/>
                <a:gd name="T15" fmla="*/ 352 h 1607"/>
                <a:gd name="T16" fmla="*/ 575 w 967"/>
                <a:gd name="T17" fmla="*/ 219 h 1607"/>
                <a:gd name="T18" fmla="*/ 343 w 967"/>
                <a:gd name="T19" fmla="*/ 82 h 1607"/>
                <a:gd name="T20" fmla="*/ 7 w 967"/>
                <a:gd name="T21" fmla="*/ 1 h 1607"/>
                <a:gd name="T22" fmla="*/ 0 w 967"/>
                <a:gd name="T23" fmla="*/ 3 h 1607"/>
                <a:gd name="T24" fmla="*/ 170 w 967"/>
                <a:gd name="T25" fmla="*/ 297 h 1607"/>
                <a:gd name="T26" fmla="*/ 18 w 967"/>
                <a:gd name="T27" fmla="*/ 601 h 1607"/>
                <a:gd name="T28" fmla="*/ 31 w 967"/>
                <a:gd name="T29" fmla="*/ 605 h 1607"/>
                <a:gd name="T30" fmla="*/ 207 w 967"/>
                <a:gd name="T31" fmla="*/ 689 h 1607"/>
                <a:gd name="T32" fmla="*/ 344 w 967"/>
                <a:gd name="T33" fmla="*/ 1167 h 1607"/>
                <a:gd name="T34" fmla="*/ 325 w 967"/>
                <a:gd name="T35" fmla="*/ 1252 h 1607"/>
                <a:gd name="T36" fmla="*/ 508 w 967"/>
                <a:gd name="T37" fmla="*/ 1552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7" h="1607">
                  <a:moveTo>
                    <a:pt x="508" y="1552"/>
                  </a:moveTo>
                  <a:cubicBezTo>
                    <a:pt x="640" y="1607"/>
                    <a:pt x="799" y="1561"/>
                    <a:pt x="877" y="1431"/>
                  </a:cubicBezTo>
                  <a:cubicBezTo>
                    <a:pt x="916" y="1365"/>
                    <a:pt x="932" y="1290"/>
                    <a:pt x="947" y="1216"/>
                  </a:cubicBezTo>
                  <a:cubicBezTo>
                    <a:pt x="960" y="1156"/>
                    <a:pt x="965" y="1094"/>
                    <a:pt x="966" y="1032"/>
                  </a:cubicBezTo>
                  <a:cubicBezTo>
                    <a:pt x="967" y="963"/>
                    <a:pt x="960" y="894"/>
                    <a:pt x="947" y="827"/>
                  </a:cubicBezTo>
                  <a:cubicBezTo>
                    <a:pt x="939" y="789"/>
                    <a:pt x="930" y="751"/>
                    <a:pt x="917" y="714"/>
                  </a:cubicBezTo>
                  <a:cubicBezTo>
                    <a:pt x="904" y="677"/>
                    <a:pt x="891" y="641"/>
                    <a:pt x="876" y="605"/>
                  </a:cubicBezTo>
                  <a:cubicBezTo>
                    <a:pt x="834" y="513"/>
                    <a:pt x="781" y="428"/>
                    <a:pt x="714" y="352"/>
                  </a:cubicBezTo>
                  <a:cubicBezTo>
                    <a:pt x="672" y="304"/>
                    <a:pt x="627" y="259"/>
                    <a:pt x="575" y="219"/>
                  </a:cubicBezTo>
                  <a:cubicBezTo>
                    <a:pt x="503" y="165"/>
                    <a:pt x="427" y="118"/>
                    <a:pt x="343" y="82"/>
                  </a:cubicBezTo>
                  <a:cubicBezTo>
                    <a:pt x="235" y="36"/>
                    <a:pt x="123" y="9"/>
                    <a:pt x="7" y="1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106" y="73"/>
                    <a:pt x="166" y="170"/>
                    <a:pt x="170" y="297"/>
                  </a:cubicBezTo>
                  <a:cubicBezTo>
                    <a:pt x="174" y="424"/>
                    <a:pt x="119" y="524"/>
                    <a:pt x="18" y="601"/>
                  </a:cubicBezTo>
                  <a:cubicBezTo>
                    <a:pt x="22" y="605"/>
                    <a:pt x="27" y="604"/>
                    <a:pt x="31" y="605"/>
                  </a:cubicBezTo>
                  <a:cubicBezTo>
                    <a:pt x="96" y="620"/>
                    <a:pt x="155" y="647"/>
                    <a:pt x="207" y="689"/>
                  </a:cubicBezTo>
                  <a:cubicBezTo>
                    <a:pt x="350" y="804"/>
                    <a:pt x="405" y="994"/>
                    <a:pt x="344" y="1167"/>
                  </a:cubicBezTo>
                  <a:cubicBezTo>
                    <a:pt x="335" y="1195"/>
                    <a:pt x="327" y="1223"/>
                    <a:pt x="325" y="1252"/>
                  </a:cubicBezTo>
                  <a:cubicBezTo>
                    <a:pt x="315" y="1383"/>
                    <a:pt x="387" y="1500"/>
                    <a:pt x="508" y="1552"/>
                  </a:cubicBez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ru-RU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Текст 12"/>
            <p:cNvSpPr txBox="1"/>
            <p:nvPr>
              <p:custDataLst>
                <p:tags r:id="rId4"/>
              </p:custDataLst>
            </p:nvPr>
          </p:nvSpPr>
          <p:spPr>
            <a:xfrm>
              <a:off x="18297" y="9652"/>
              <a:ext cx="1435" cy="1105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l" defTabSz="2438400" rtl="0" eaLnBrk="1" latinLnBrk="0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 sz="2000" kern="1200" baseline="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1pPr>
              <a:lvl2pPr marL="1981200" indent="-7620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400" kern="120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2pPr>
              <a:lvl3pPr marL="3048000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3pPr>
              <a:lvl4pPr marL="4267200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400" kern="120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4pPr>
              <a:lvl5pPr marL="5486400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400" kern="120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5pPr>
              <a:lvl6pPr marL="67062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79254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91446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103638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3200" b="1" spc="30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Medium" charset="0"/>
                </a:rPr>
                <a:t>游客</a:t>
              </a:r>
              <a:endParaRPr lang="zh-CN" altLang="en-US" sz="320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Medium" charset="0"/>
              </a:endParaRPr>
            </a:p>
          </p:txBody>
        </p:sp>
        <p:sp>
          <p:nvSpPr>
            <p:cNvPr id="34" name="Текст 12"/>
            <p:cNvSpPr txBox="1"/>
            <p:nvPr>
              <p:custDataLst>
                <p:tags r:id="rId5"/>
              </p:custDataLst>
            </p:nvPr>
          </p:nvSpPr>
          <p:spPr>
            <a:xfrm>
              <a:off x="16226" y="6295"/>
              <a:ext cx="1498" cy="1229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0" indent="0" algn="l" defTabSz="2438400" rtl="0" eaLnBrk="1" latinLnBrk="0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 sz="2000" kern="1200" baseline="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1pPr>
              <a:lvl2pPr marL="1981200" indent="-7620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400" kern="120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2pPr>
              <a:lvl3pPr marL="3048000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3pPr>
              <a:lvl4pPr marL="4267200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400" kern="120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4pPr>
              <a:lvl5pPr marL="5486400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400" kern="120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5pPr>
              <a:lvl6pPr marL="67062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79254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91446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103638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3200" b="1" spc="300" dirty="0">
                  <a:solidFill>
                    <a:sysClr val="window" lastClr="FFFFFF"/>
                  </a:solidFill>
                  <a:latin typeface="微软雅黑" panose="020B0503020204020204" pitchFamily="34" charset="-122"/>
                  <a:cs typeface="Roboto Medium" charset="0"/>
                </a:rPr>
                <a:t>教师</a:t>
              </a:r>
              <a:endParaRPr lang="zh-CN" altLang="en-US" sz="320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cs typeface="Roboto Medium" charset="0"/>
              </a:endParaRPr>
            </a:p>
          </p:txBody>
        </p:sp>
        <p:sp>
          <p:nvSpPr>
            <p:cNvPr id="35" name="Текст 12"/>
            <p:cNvSpPr txBox="1"/>
            <p:nvPr>
              <p:custDataLst>
                <p:tags r:id="rId6"/>
              </p:custDataLst>
            </p:nvPr>
          </p:nvSpPr>
          <p:spPr>
            <a:xfrm>
              <a:off x="20462" y="6342"/>
              <a:ext cx="1527" cy="138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l" defTabSz="2438400" rtl="0" eaLnBrk="1" latinLnBrk="0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 sz="2000" kern="1200" baseline="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1pPr>
              <a:lvl2pPr marL="1981200" indent="-7620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400" kern="120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2pPr>
              <a:lvl3pPr marL="3048000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3pPr>
              <a:lvl4pPr marL="4267200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400" kern="120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4pPr>
              <a:lvl5pPr marL="5486400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400" kern="120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5pPr>
              <a:lvl6pPr marL="67062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79254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91446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103638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3200" b="1" spc="30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Medium" charset="0"/>
                </a:rPr>
                <a:t>学生</a:t>
              </a:r>
              <a:endParaRPr lang="zh-CN" altLang="en-US" sz="320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Medium" charset="0"/>
              </a:endParaRPr>
            </a:p>
          </p:txBody>
        </p:sp>
        <p:sp>
          <p:nvSpPr>
            <p:cNvPr id="39" name="Oval 5"/>
            <p:cNvSpPr/>
            <p:nvPr>
              <p:custDataLst>
                <p:tags r:id="rId7"/>
              </p:custDataLst>
            </p:nvPr>
          </p:nvSpPr>
          <p:spPr>
            <a:xfrm>
              <a:off x="18375" y="5083"/>
              <a:ext cx="1005" cy="1005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5"/>
            <p:cNvSpPr/>
            <p:nvPr>
              <p:custDataLst>
                <p:tags r:id="rId8"/>
              </p:custDataLst>
            </p:nvPr>
          </p:nvSpPr>
          <p:spPr>
            <a:xfrm>
              <a:off x="20723" y="8434"/>
              <a:ext cx="1005" cy="1005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2000" b="1" dirty="0">
                  <a:solidFill>
                    <a:prstClr val="white">
                      <a:lumMod val="7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5"/>
            <p:cNvSpPr/>
            <p:nvPr>
              <p:custDataLst>
                <p:tags r:id="rId9"/>
              </p:custDataLst>
            </p:nvPr>
          </p:nvSpPr>
          <p:spPr>
            <a:xfrm>
              <a:off x="16677" y="8823"/>
              <a:ext cx="1005" cy="1005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0795" y="-354965"/>
            <a:ext cx="3249930" cy="177673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981710" y="1544955"/>
            <a:ext cx="1125537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sz="3200">
                <a:solidFill>
                  <a:srgbClr val="4F80B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课程介绍   课程定制服务</a:t>
            </a:r>
            <a:endParaRPr lang="zh-CN" sz="3200">
              <a:solidFill>
                <a:srgbClr val="4F80B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200">
                <a:solidFill>
                  <a:srgbClr val="4F80B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教师名片   课程资料账号制下载</a:t>
            </a:r>
            <a:endParaRPr lang="zh-CN" sz="3200">
              <a:solidFill>
                <a:srgbClr val="4F80B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200">
                <a:solidFill>
                  <a:srgbClr val="4F80B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通知窗口 </a:t>
            </a:r>
            <a:r>
              <a:rPr lang="en-US" altLang="zh-CN" sz="3200">
                <a:solidFill>
                  <a:srgbClr val="4F80B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 </a:t>
            </a:r>
            <a:r>
              <a:rPr lang="zh-CN" sz="3200">
                <a:solidFill>
                  <a:srgbClr val="4F80B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用户引导</a:t>
            </a:r>
            <a:r>
              <a:rPr lang="en-US" altLang="zh-CN" sz="3200">
                <a:solidFill>
                  <a:srgbClr val="4F80B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 </a:t>
            </a:r>
            <a:r>
              <a:rPr lang="zh-CN" sz="3200">
                <a:solidFill>
                  <a:srgbClr val="4F80B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内容实时性</a:t>
            </a:r>
            <a:endParaRPr lang="en-US" altLang="zh-CN" sz="3200">
              <a:solidFill>
                <a:srgbClr val="4F80B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200">
                <a:solidFill>
                  <a:srgbClr val="4F80B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作业点评   社交分享</a:t>
            </a:r>
            <a:r>
              <a:rPr lang="en-US" altLang="zh-CN" sz="3200">
                <a:solidFill>
                  <a:srgbClr val="4F80B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</a:t>
            </a:r>
            <a:endParaRPr lang="en-US" altLang="zh-CN" sz="3200">
              <a:solidFill>
                <a:srgbClr val="4F80B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000" b="1">
                <a:solidFill>
                  <a:srgbClr val="4F80B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...</a:t>
            </a:r>
            <a:endParaRPr lang="en-US" altLang="zh-CN" sz="4000" b="1">
              <a:solidFill>
                <a:srgbClr val="4F80B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67970" y="1485265"/>
            <a:ext cx="609600" cy="609600"/>
          </a:xfrm>
          <a:prstGeom prst="ellipse">
            <a:avLst/>
          </a:prstGeom>
          <a:solidFill>
            <a:srgbClr val="4F8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258550" y="1809750"/>
            <a:ext cx="609600" cy="6096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11868150" y="2094865"/>
            <a:ext cx="11255375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全版本、全内容下载</a:t>
            </a:r>
            <a:endParaRPr lang="zh-CN" sz="3200">
              <a:solidFill>
                <a:srgbClr val="C0504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醒目详细的教师联系方式</a:t>
            </a:r>
            <a:endParaRPr lang="zh-CN" sz="3200">
              <a:solidFill>
                <a:srgbClr val="C0504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下载迅速</a:t>
            </a:r>
            <a:r>
              <a:rPr lang="en-US" alt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 </a:t>
            </a:r>
            <a:r>
              <a:rPr 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通知及时性</a:t>
            </a:r>
            <a:endParaRPr lang="zh-CN" sz="3200">
              <a:solidFill>
                <a:srgbClr val="C0504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在线观看 </a:t>
            </a:r>
            <a:r>
              <a:rPr lang="en-US" alt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 </a:t>
            </a:r>
            <a:r>
              <a:rPr 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界面美观</a:t>
            </a:r>
            <a:endParaRPr lang="zh-CN" sz="3200">
              <a:solidFill>
                <a:srgbClr val="C0504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功能实用</a:t>
            </a:r>
            <a:r>
              <a:rPr lang="en-US" alt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 </a:t>
            </a:r>
            <a:r>
              <a:rPr 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找回密码</a:t>
            </a:r>
            <a:endParaRPr lang="zh-CN" sz="3200">
              <a:solidFill>
                <a:srgbClr val="C0504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团队工具</a:t>
            </a:r>
            <a:r>
              <a:rPr lang="en-US" alt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 </a:t>
            </a:r>
            <a:r>
              <a:rPr 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资料共享</a:t>
            </a:r>
            <a:endParaRPr lang="zh-CN" sz="3200">
              <a:solidFill>
                <a:srgbClr val="C0504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标题搜索</a:t>
            </a:r>
            <a:r>
              <a:rPr lang="en-US" alt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 </a:t>
            </a:r>
            <a:r>
              <a:rPr 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作业跟踪与提交</a:t>
            </a:r>
            <a:endParaRPr lang="zh-CN" sz="3200">
              <a:solidFill>
                <a:srgbClr val="C0504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000" b="1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...</a:t>
            </a:r>
            <a:endParaRPr lang="en-US" altLang="zh-CN" sz="4000" b="1">
              <a:solidFill>
                <a:srgbClr val="C0504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33985" y="5896610"/>
            <a:ext cx="609600" cy="609600"/>
          </a:xfrm>
          <a:prstGeom prst="ellipse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267970" y="6626225"/>
            <a:ext cx="11255375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rgbClr val="9BBB5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课程齐全</a:t>
            </a:r>
            <a:r>
              <a:rPr lang="en-US" altLang="zh-CN" sz="3200">
                <a:solidFill>
                  <a:srgbClr val="9BBB5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</a:t>
            </a:r>
            <a:r>
              <a:rPr lang="zh-CN" altLang="en-US" sz="3200">
                <a:solidFill>
                  <a:srgbClr val="9BBB5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醒目的教师联系方式</a:t>
            </a:r>
            <a:r>
              <a:rPr lang="en-US" altLang="zh-CN" sz="3200">
                <a:solidFill>
                  <a:srgbClr val="9BBB5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</a:t>
            </a:r>
            <a:endParaRPr lang="en-US" altLang="zh-CN" sz="3200">
              <a:solidFill>
                <a:srgbClr val="9BBB59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rgbClr val="9BBB5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相关链接 留言板</a:t>
            </a:r>
            <a:endParaRPr lang="zh-CN" altLang="en-US" sz="3200">
              <a:solidFill>
                <a:srgbClr val="9BBB59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rgbClr val="9BBB5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信息反馈 游客留言保护</a:t>
            </a:r>
            <a:endParaRPr lang="zh-CN" altLang="en-US" sz="3200">
              <a:solidFill>
                <a:srgbClr val="9BBB59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000" b="1">
                <a:solidFill>
                  <a:srgbClr val="9BBB5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...</a:t>
            </a:r>
            <a:endParaRPr lang="en-US" altLang="zh-CN" sz="4000" b="1">
              <a:solidFill>
                <a:srgbClr val="9BBB59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pic>
        <p:nvPicPr>
          <p:cNvPr id="47" name="object 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79961" y="8450033"/>
            <a:ext cx="2696078" cy="2490620"/>
          </a:xfrm>
          <a:prstGeom prst="rect">
            <a:avLst/>
          </a:prstGeom>
        </p:spPr>
      </p:pic>
      <p:pic>
        <p:nvPicPr>
          <p:cNvPr id="50" name="object 11"/>
          <p:cNvPicPr/>
          <p:nvPr/>
        </p:nvPicPr>
        <p:blipFill>
          <a:blip r:embed="rId12" cstate="print"/>
          <a:stretch>
            <a:fillRect/>
          </a:stretch>
        </p:blipFill>
        <p:spPr>
          <a:xfrm rot="11220000">
            <a:off x="15363190" y="7272126"/>
            <a:ext cx="3024321" cy="3148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99"/>
          <p:cNvSpPr txBox="1"/>
          <p:nvPr/>
        </p:nvSpPr>
        <p:spPr>
          <a:xfrm>
            <a:off x="14293850" y="5000625"/>
            <a:ext cx="3858260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*  </a:t>
            </a:r>
            <a:r>
              <a:rPr 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完整版甘特图见附件“</a:t>
            </a:r>
            <a:r>
              <a:rPr 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SRA2022-G25-</a:t>
            </a:r>
            <a:r>
              <a:rPr 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需求工程计划甘特图</a:t>
            </a:r>
            <a:r>
              <a:rPr 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0.2</a:t>
            </a:r>
            <a:r>
              <a:rPr 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”，后续将根据实际具体情况随时调整。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851454" y="7841682"/>
            <a:ext cx="3267074" cy="2445317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0"/>
            <a:ext cx="16760190" cy="10010775"/>
            <a:chOff x="0" y="0"/>
            <a:chExt cx="16760190" cy="1001077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61916"/>
              <a:ext cx="3024321" cy="31483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64165" y="499544"/>
              <a:ext cx="2295524" cy="19907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1279" y="0"/>
              <a:ext cx="3378962" cy="2726098"/>
            </a:xfrm>
            <a:prstGeom prst="rect">
              <a:avLst/>
            </a:prstGeom>
          </p:spPr>
        </p:pic>
      </p:grpSp>
      <p:sp>
        <p:nvSpPr>
          <p:cNvPr id="15" name="object 19"/>
          <p:cNvSpPr txBox="1"/>
          <p:nvPr/>
        </p:nvSpPr>
        <p:spPr>
          <a:xfrm>
            <a:off x="609600" y="149225"/>
            <a:ext cx="11764962" cy="909320"/>
          </a:xfrm>
          <a:prstGeom prst="rect">
            <a:avLst/>
          </a:prstGeom>
        </p:spPr>
        <p:txBody>
          <a:bodyPr vert="horz" wrap="square" lIns="0" tIns="19558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584200" indent="-571500">
              <a:lnSpc>
                <a:spcPct val="129000"/>
              </a:lnSpc>
              <a:spcBef>
                <a:spcPts val="150"/>
              </a:spcBef>
              <a:buFont typeface="Wingdings" panose="05000000000000000000" pitchFamily="2" charset="2"/>
              <a:buChar char="n"/>
            </a:pPr>
            <a:r>
              <a:rPr lang="zh-CN" altLang="en-US" sz="36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甘特</a:t>
            </a:r>
            <a:r>
              <a:rPr lang="zh-CN" altLang="en-US" sz="36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图</a:t>
            </a:r>
            <a:endParaRPr lang="zh-CN" altLang="en-US" sz="2400" b="1" kern="0" dirty="0" smtClean="0">
              <a:solidFill>
                <a:schemeClr val="tx2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sp>
        <p:nvSpPr>
          <p:cNvPr id="17" name="object 18"/>
          <p:cNvSpPr txBox="1"/>
          <p:nvPr/>
        </p:nvSpPr>
        <p:spPr>
          <a:xfrm>
            <a:off x="14638655" y="8738235"/>
            <a:ext cx="5702300" cy="141478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3</a:t>
            </a:r>
            <a:r>
              <a:rPr kumimoji="0" lang="zh-CN" altLang="en-US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实施计划</a:t>
            </a:r>
            <a:endParaRPr kumimoji="0" lang="zh-CN" sz="54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（仅</a:t>
            </a:r>
            <a:r>
              <a:rPr kumimoji="0" lang="zh-CN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节选重点）</a:t>
            </a:r>
            <a:endParaRPr kumimoji="0" lang="zh-CN" sz="20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5" name="图片 4" descr="3c313821f86ea61746bc8910da5a5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65" y="1377315"/>
            <a:ext cx="13154025" cy="21551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665" y="1120140"/>
            <a:ext cx="14594840" cy="8446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object 10"/>
          <p:cNvGrpSpPr/>
          <p:nvPr/>
        </p:nvGrpSpPr>
        <p:grpSpPr>
          <a:xfrm>
            <a:off x="192405" y="-483870"/>
            <a:ext cx="16760190" cy="10010775"/>
            <a:chOff x="0" y="0"/>
            <a:chExt cx="16760190" cy="10010775"/>
          </a:xfrm>
        </p:grpSpPr>
        <p:pic>
          <p:nvPicPr>
            <p:cNvPr id="16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6861916"/>
              <a:ext cx="3024321" cy="3148383"/>
            </a:xfrm>
            <a:prstGeom prst="rect">
              <a:avLst/>
            </a:prstGeom>
          </p:spPr>
        </p:pic>
        <p:pic>
          <p:nvPicPr>
            <p:cNvPr id="18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64165" y="499544"/>
              <a:ext cx="2295524" cy="1990724"/>
            </a:xfrm>
            <a:prstGeom prst="rect">
              <a:avLst/>
            </a:prstGeom>
          </p:spPr>
        </p:pic>
        <p:pic>
          <p:nvPicPr>
            <p:cNvPr id="19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1279" y="0"/>
              <a:ext cx="3378962" cy="2726098"/>
            </a:xfrm>
            <a:prstGeom prst="rect">
              <a:avLst/>
            </a:prstGeom>
          </p:spPr>
        </p:pic>
      </p:grpSp>
      <p:sp>
        <p:nvSpPr>
          <p:cNvPr id="15" name="object 19"/>
          <p:cNvSpPr txBox="1"/>
          <p:nvPr/>
        </p:nvSpPr>
        <p:spPr>
          <a:xfrm>
            <a:off x="609600" y="149225"/>
            <a:ext cx="11764962" cy="2338070"/>
          </a:xfrm>
          <a:prstGeom prst="rect">
            <a:avLst/>
          </a:prstGeom>
        </p:spPr>
        <p:txBody>
          <a:bodyPr vert="horz" wrap="square" lIns="0" tIns="19558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584200" indent="-571500">
              <a:lnSpc>
                <a:spcPct val="129000"/>
              </a:lnSpc>
              <a:spcBef>
                <a:spcPts val="150"/>
              </a:spcBef>
              <a:buFont typeface="Wingdings" panose="05000000000000000000" pitchFamily="2" charset="2"/>
              <a:buChar char="n"/>
            </a:pPr>
            <a:r>
              <a:rPr lang="zh-CN" altLang="en-US" sz="36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甘特</a:t>
            </a:r>
            <a:r>
              <a:rPr lang="zh-CN" altLang="en-US" sz="36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图</a:t>
            </a:r>
            <a:r>
              <a:rPr lang="zh-CN" altLang="en-US" sz="24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（以需求工程项目计划终稿为例）</a:t>
            </a:r>
            <a:br>
              <a:rPr lang="zh-CN" altLang="en-US" sz="36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</a:br>
            <a:br>
              <a:rPr lang="zh-CN" altLang="en-US" sz="36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endParaRPr lang="en-US" altLang="zh-CN" sz="3600" b="1" kern="0" dirty="0">
              <a:solidFill>
                <a:schemeClr val="tx2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sp>
        <p:nvSpPr>
          <p:cNvPr id="17" name="object 18"/>
          <p:cNvSpPr txBox="1"/>
          <p:nvPr/>
        </p:nvSpPr>
        <p:spPr>
          <a:xfrm>
            <a:off x="14638655" y="8738235"/>
            <a:ext cx="5702300" cy="141478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3</a:t>
            </a:r>
            <a:r>
              <a:rPr kumimoji="0" lang="zh-CN" altLang="en-US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实施计划</a:t>
            </a:r>
            <a:endParaRPr kumimoji="0" lang="zh-CN" sz="54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（仅</a:t>
            </a:r>
            <a:r>
              <a:rPr kumimoji="0" lang="zh-CN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节选重点）</a:t>
            </a:r>
            <a:endParaRPr kumimoji="0" lang="zh-CN" sz="20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6" name="文本框 99"/>
          <p:cNvSpPr txBox="1"/>
          <p:nvPr/>
        </p:nvSpPr>
        <p:spPr>
          <a:xfrm>
            <a:off x="14464665" y="5000625"/>
            <a:ext cx="3687445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*  </a:t>
            </a:r>
            <a:r>
              <a:rPr 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完整版甘特图见附件“</a:t>
            </a:r>
            <a:r>
              <a:rPr 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SRA2022-G25-</a:t>
            </a:r>
            <a:r>
              <a:rPr 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需求工程计划甘特图</a:t>
            </a:r>
            <a:r>
              <a:rPr 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0.2</a:t>
            </a:r>
            <a:r>
              <a:rPr 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”，后续将根据实际具体情况随时调整。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35" y="1229360"/>
            <a:ext cx="11074400" cy="8296910"/>
          </a:xfrm>
          <a:prstGeom prst="rect">
            <a:avLst/>
          </a:prstGeom>
        </p:spPr>
      </p:pic>
      <p:pic>
        <p:nvPicPr>
          <p:cNvPr id="7" name="图片 6" descr="04499b4498627cf96e04a775adb0e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6380" y="248285"/>
            <a:ext cx="8894445" cy="9444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508916" y="8168728"/>
            <a:ext cx="2696078" cy="249062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92405" y="-483870"/>
            <a:ext cx="16760190" cy="10010775"/>
            <a:chOff x="0" y="0"/>
            <a:chExt cx="16760190" cy="1001077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61916"/>
              <a:ext cx="3024321" cy="31483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64165" y="499544"/>
              <a:ext cx="2295524" cy="19907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1279" y="0"/>
              <a:ext cx="3378962" cy="2726098"/>
            </a:xfrm>
            <a:prstGeom prst="rect">
              <a:avLst/>
            </a:prstGeom>
          </p:spPr>
        </p:pic>
      </p:grpSp>
      <p:sp>
        <p:nvSpPr>
          <p:cNvPr id="15" name="object 19"/>
          <p:cNvSpPr txBox="1"/>
          <p:nvPr/>
        </p:nvSpPr>
        <p:spPr>
          <a:xfrm>
            <a:off x="609600" y="149225"/>
            <a:ext cx="11764962" cy="2338070"/>
          </a:xfrm>
          <a:prstGeom prst="rect">
            <a:avLst/>
          </a:prstGeom>
        </p:spPr>
        <p:txBody>
          <a:bodyPr vert="horz" wrap="square" lIns="0" tIns="19558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584200" indent="-571500">
              <a:lnSpc>
                <a:spcPct val="129000"/>
              </a:lnSpc>
              <a:spcBef>
                <a:spcPts val="150"/>
              </a:spcBef>
              <a:buFont typeface="Wingdings" panose="05000000000000000000" pitchFamily="2" charset="2"/>
              <a:buChar char="n"/>
            </a:pPr>
            <a:r>
              <a:rPr lang="zh-CN" altLang="en-US" sz="36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网络图</a:t>
            </a:r>
            <a:r>
              <a:rPr lang="zh-CN" altLang="en-US" sz="24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（以需求工程项目计划终稿为例）</a:t>
            </a:r>
            <a:br>
              <a:rPr lang="zh-CN" altLang="en-US" sz="36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</a:br>
            <a:br>
              <a:rPr lang="zh-CN" altLang="en-US" sz="36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endParaRPr lang="en-US" altLang="zh-CN" sz="3600" b="1" kern="0" dirty="0">
              <a:solidFill>
                <a:schemeClr val="tx2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sp>
        <p:nvSpPr>
          <p:cNvPr id="17" name="object 18"/>
          <p:cNvSpPr txBox="1"/>
          <p:nvPr/>
        </p:nvSpPr>
        <p:spPr>
          <a:xfrm>
            <a:off x="14464030" y="8706485"/>
            <a:ext cx="5702300" cy="141478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3</a:t>
            </a:r>
            <a:r>
              <a:rPr kumimoji="0" lang="zh-CN" altLang="en-US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实施计划</a:t>
            </a:r>
            <a:endParaRPr kumimoji="0" lang="zh-CN" sz="54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（仅</a:t>
            </a:r>
            <a:r>
              <a:rPr kumimoji="0" lang="zh-CN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节选重点）</a:t>
            </a:r>
            <a:endParaRPr kumimoji="0" lang="zh-CN" sz="20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4" name="文本框 99"/>
          <p:cNvSpPr txBox="1"/>
          <p:nvPr/>
        </p:nvSpPr>
        <p:spPr>
          <a:xfrm>
            <a:off x="14293850" y="5000625"/>
            <a:ext cx="3858260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*  </a:t>
            </a:r>
            <a:r>
              <a:rPr 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完整版甘特图见附件“</a:t>
            </a:r>
            <a:r>
              <a:rPr 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SRA2022-G25-</a:t>
            </a:r>
            <a:r>
              <a:rPr 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需求工程计划甘特图</a:t>
            </a:r>
            <a:r>
              <a:rPr 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0.2</a:t>
            </a:r>
            <a:r>
              <a:rPr 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”，后续将根据实际具体情况随时调整。</a:t>
            </a:r>
            <a:endParaRPr lang="zh-CN" altLang="en-US" sz="2400" dirty="0"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pic>
        <p:nvPicPr>
          <p:cNvPr id="6" name="图片 5" descr="7cac8cf8f0f803b1f6706731a0ee1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706880"/>
            <a:ext cx="17362170" cy="6778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470025"/>
            <a:ext cx="16892270" cy="7015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731236"/>
            <a:ext cx="18288000" cy="8349615"/>
            <a:chOff x="0" y="1937611"/>
            <a:chExt cx="18288000" cy="8349615"/>
          </a:xfrm>
        </p:grpSpPr>
        <p:sp>
          <p:nvSpPr>
            <p:cNvPr id="3" name="object 3"/>
            <p:cNvSpPr/>
            <p:nvPr/>
          </p:nvSpPr>
          <p:spPr>
            <a:xfrm>
              <a:off x="0" y="5143499"/>
              <a:ext cx="18288000" cy="5143500"/>
            </a:xfrm>
            <a:custGeom>
              <a:avLst/>
              <a:gdLst/>
              <a:ahLst/>
              <a:cxnLst/>
              <a:rect l="l" t="t" r="r" b="b"/>
              <a:pathLst>
                <a:path w="18288000" h="5143500">
                  <a:moveTo>
                    <a:pt x="18287998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51434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145981" y="1937611"/>
              <a:ext cx="8142018" cy="64103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30250" y="816610"/>
            <a:ext cx="14135735" cy="155511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270"/>
              </a:spcBef>
            </a:pPr>
            <a:r>
              <a:rPr lang="en-US" altLang="zh-CN" sz="60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5</a:t>
            </a:r>
            <a:r>
              <a:rPr lang="zh-CN" altLang="en-US" sz="60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专项子计划 </a:t>
            </a:r>
            <a:b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</a:br>
            <a:endParaRPr lang="zh-CN" altLang="en-US" sz="2400" b="1" dirty="0">
              <a:latin typeface="方正粗黑宋简体" panose="02000000000000000000" pitchFamily="2" charset="-122"/>
              <a:ea typeface="方正粗黑宋简体" panose="02000000000000000000" pitchFamily="2" charset="-122"/>
              <a:cs typeface="华文中宋" panose="02010600040101010101" pitchFamily="2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654231" y="-2456081"/>
            <a:ext cx="8142018" cy="10011309"/>
            <a:chOff x="10145981" y="275689"/>
            <a:chExt cx="8142018" cy="10011309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88257" y="275724"/>
              <a:ext cx="2199742" cy="18764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45981" y="8756427"/>
              <a:ext cx="3495674" cy="15305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9627" y="275689"/>
              <a:ext cx="2299257" cy="2399370"/>
            </a:xfrm>
            <a:prstGeom prst="rect">
              <a:avLst/>
            </a:prstGeom>
          </p:spPr>
        </p:pic>
      </p:grpSp>
      <p:sp>
        <p:nvSpPr>
          <p:cNvPr id="19" name="object 22"/>
          <p:cNvSpPr txBox="1"/>
          <p:nvPr/>
        </p:nvSpPr>
        <p:spPr>
          <a:xfrm>
            <a:off x="202565" y="3879850"/>
            <a:ext cx="12217400" cy="39719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93980" rIns="0" bIns="0" anchor="t">
            <a:spAutoFit/>
          </a:bodyPr>
          <a:p>
            <a:pPr marL="12700">
              <a:lnSpc>
                <a:spcPct val="150000"/>
              </a:lnSpc>
            </a:pP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范围管理计划 </a:t>
            </a:r>
            <a:r>
              <a:rPr 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[3][4]</a:t>
            </a:r>
            <a:r>
              <a:rPr lang="en-US" altLang="zh-CN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人力资源管理计划 </a:t>
            </a:r>
            <a:r>
              <a:rPr lang="en-US" sz="32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[5]</a:t>
            </a: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	</a:t>
            </a:r>
            <a:endParaRPr lang="en-US" altLang="zh-CN" sz="4000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  <a:p>
            <a:pPr marL="12700">
              <a:lnSpc>
                <a:spcPct val="150000"/>
              </a:lnSpc>
            </a:pPr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沟通</a:t>
            </a: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管理计划 </a:t>
            </a:r>
            <a:r>
              <a:rPr lang="en-US" sz="32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[6]	  	</a:t>
            </a: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质量管理计划 </a:t>
            </a:r>
            <a:r>
              <a:rPr lang="en-US" sz="32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[7][8]</a:t>
            </a: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		</a:t>
            </a:r>
            <a:endParaRPr lang="en-US" altLang="zh-CN" sz="4000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  <a:p>
            <a:pPr marL="12700">
              <a:lnSpc>
                <a:spcPct val="150000"/>
              </a:lnSpc>
            </a:pP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成本管理计划 </a:t>
            </a:r>
            <a:r>
              <a:rPr lang="en-US" sz="32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[9]</a:t>
            </a:r>
            <a:r>
              <a:rPr lang="en-US" altLang="zh-CN" sz="32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		</a:t>
            </a:r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风险管理计划 </a:t>
            </a:r>
            <a:r>
              <a:rPr lang="en-US" sz="32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[10][11]</a:t>
            </a:r>
            <a:r>
              <a:rPr lang="en-US" altLang="zh-CN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endParaRPr lang="en-US" altLang="zh-CN" sz="4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</a:pP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配置管理计划 </a:t>
            </a:r>
            <a:r>
              <a:rPr lang="en-US" sz="28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[12]</a:t>
            </a:r>
            <a:endParaRPr lang="en-US" sz="4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12464" b="9922"/>
          <a:stretch>
            <a:fillRect/>
          </a:stretch>
        </p:blipFill>
        <p:spPr>
          <a:xfrm>
            <a:off x="471805" y="6052820"/>
            <a:ext cx="7048500" cy="3956685"/>
          </a:xfrm>
          <a:prstGeom prst="rect">
            <a:avLst/>
          </a:prstGeom>
        </p:spPr>
      </p:pic>
      <p:sp>
        <p:nvSpPr>
          <p:cNvPr id="17" name="object 2"/>
          <p:cNvSpPr/>
          <p:nvPr/>
        </p:nvSpPr>
        <p:spPr>
          <a:xfrm>
            <a:off x="0" y="-86995"/>
            <a:ext cx="18288000" cy="145859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23" name="object 18"/>
          <p:cNvSpPr txBox="1"/>
          <p:nvPr/>
        </p:nvSpPr>
        <p:spPr>
          <a:xfrm>
            <a:off x="471488" y="225425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en-US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WBS</a:t>
            </a:r>
            <a:r>
              <a:rPr lang="zh-CN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图</a:t>
            </a:r>
            <a:r>
              <a:rPr lang="en-US" sz="2800" kern="0" spc="204" noProof="1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[13]</a:t>
            </a:r>
            <a:endParaRPr lang="en-US" sz="2800" kern="0" spc="204" noProof="1" smtClean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330" y="-86832"/>
            <a:ext cx="3119718" cy="1705855"/>
          </a:xfrm>
          <a:prstGeom prst="rect">
            <a:avLst/>
          </a:prstGeom>
        </p:spPr>
      </p:pic>
      <p:pic>
        <p:nvPicPr>
          <p:cNvPr id="2" name="图片 -2147482581" descr="“享学”APP需求工程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940" y="225425"/>
            <a:ext cx="6880860" cy="9594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object 18"/>
          <p:cNvSpPr txBox="1"/>
          <p:nvPr/>
        </p:nvSpPr>
        <p:spPr>
          <a:xfrm>
            <a:off x="14269403" y="8809990"/>
            <a:ext cx="8564563" cy="119951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5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范围管理计划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r>
              <a:rPr kumimoji="0" lang="zh-CN" altLang="en-US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05" y="1618615"/>
            <a:ext cx="7552055" cy="4075430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>
            <a:off x="6697980" y="4900295"/>
            <a:ext cx="2562225" cy="990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145859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pic>
        <p:nvPicPr>
          <p:cNvPr id="3" name="图片 -2147482581" descr="“享学”APP需求工程 (1)"/>
          <p:cNvPicPr>
            <a:picLocks noChangeAspect="1"/>
          </p:cNvPicPr>
          <p:nvPr/>
        </p:nvPicPr>
        <p:blipFill>
          <a:blip r:embed="rId1"/>
          <a:srcRect r="1809" b="63439"/>
          <a:stretch>
            <a:fillRect/>
          </a:stretch>
        </p:blipFill>
        <p:spPr>
          <a:xfrm>
            <a:off x="471805" y="1112520"/>
            <a:ext cx="16064230" cy="8340725"/>
          </a:xfrm>
          <a:prstGeom prst="roundRect">
            <a:avLst/>
          </a:prstGeom>
          <a:noFill/>
          <a:ln w="9525">
            <a:noFill/>
          </a:ln>
        </p:spPr>
      </p:pic>
      <p:sp>
        <p:nvSpPr>
          <p:cNvPr id="18" name="object 18"/>
          <p:cNvSpPr txBox="1"/>
          <p:nvPr/>
        </p:nvSpPr>
        <p:spPr>
          <a:xfrm>
            <a:off x="13955078" y="8810625"/>
            <a:ext cx="8564563" cy="119951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5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范围管理计划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r>
              <a:rPr kumimoji="0" lang="zh-CN" altLang="en-US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471488" y="225425"/>
            <a:ext cx="6929438" cy="1322705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en-US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WBS</a:t>
            </a:r>
            <a:r>
              <a:rPr lang="zh-CN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图</a:t>
            </a:r>
            <a:r>
              <a:rPr lang="en-US" sz="2800" kern="0" spc="204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[13]</a:t>
            </a:r>
            <a:endParaRPr lang="zh-CN" altLang="zh-CN" sz="2400" kern="0" spc="204" noProof="1" smtClean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endParaRPr lang="zh-CN" altLang="zh-CN" sz="2400" kern="0" spc="204" noProof="1" smtClean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330" y="-86832"/>
            <a:ext cx="3119718" cy="170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145859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23" name="object 18"/>
          <p:cNvSpPr txBox="1"/>
          <p:nvPr/>
        </p:nvSpPr>
        <p:spPr>
          <a:xfrm>
            <a:off x="471488" y="225425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en-US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WBS</a:t>
            </a:r>
            <a:r>
              <a:rPr lang="zh-CN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图</a:t>
            </a:r>
            <a:r>
              <a:rPr lang="en-US" sz="2400" kern="0" spc="204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[13]</a:t>
            </a:r>
            <a:endParaRPr lang="en-US" sz="2400" kern="0" spc="204" noProof="1" smtClean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330" y="-86832"/>
            <a:ext cx="3119718" cy="1705855"/>
          </a:xfrm>
          <a:prstGeom prst="rect">
            <a:avLst/>
          </a:prstGeom>
        </p:spPr>
      </p:pic>
      <p:pic>
        <p:nvPicPr>
          <p:cNvPr id="8" name="图片 -2147482581" descr="“享学”APP需求工程 (1)"/>
          <p:cNvPicPr>
            <a:picLocks noChangeAspect="1"/>
          </p:cNvPicPr>
          <p:nvPr/>
        </p:nvPicPr>
        <p:blipFill>
          <a:blip r:embed="rId2"/>
          <a:srcRect l="11785" t="30402" r="22868" b="37641"/>
          <a:stretch>
            <a:fillRect/>
          </a:stretch>
        </p:blipFill>
        <p:spPr>
          <a:xfrm>
            <a:off x="257175" y="1862455"/>
            <a:ext cx="10797540" cy="7362825"/>
          </a:xfrm>
          <a:prstGeom prst="roundRect">
            <a:avLst/>
          </a:prstGeom>
          <a:noFill/>
          <a:ln w="9525">
            <a:noFill/>
          </a:ln>
        </p:spPr>
      </p:pic>
      <p:pic>
        <p:nvPicPr>
          <p:cNvPr id="4" name="图片 -2147482581" descr="“享学”APP需求工程 (1)"/>
          <p:cNvPicPr>
            <a:picLocks noChangeAspect="1"/>
          </p:cNvPicPr>
          <p:nvPr/>
        </p:nvPicPr>
        <p:blipFill>
          <a:blip r:embed="rId2"/>
          <a:srcRect l="27305" t="58246" r="32722" b="1917"/>
          <a:stretch>
            <a:fillRect/>
          </a:stretch>
        </p:blipFill>
        <p:spPr>
          <a:xfrm>
            <a:off x="8402320" y="104140"/>
            <a:ext cx="7026275" cy="9763760"/>
          </a:xfrm>
          <a:prstGeom prst="roundRect">
            <a:avLst/>
          </a:prstGeom>
          <a:noFill/>
          <a:ln w="9525">
            <a:noFill/>
          </a:ln>
        </p:spPr>
      </p:pic>
      <p:sp>
        <p:nvSpPr>
          <p:cNvPr id="18" name="object 18"/>
          <p:cNvSpPr txBox="1"/>
          <p:nvPr/>
        </p:nvSpPr>
        <p:spPr>
          <a:xfrm>
            <a:off x="13988098" y="8843645"/>
            <a:ext cx="8564563" cy="119951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5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范围管理计划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r>
              <a:rPr kumimoji="0" lang="zh-CN" altLang="en-US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 flipH="1">
            <a:off x="30480" y="-2"/>
            <a:ext cx="10930255" cy="10287000"/>
            <a:chOff x="7355488" y="5"/>
            <a:chExt cx="10930255" cy="10287000"/>
          </a:xfrm>
        </p:grpSpPr>
        <p:sp>
          <p:nvSpPr>
            <p:cNvPr id="3" name="object 3"/>
            <p:cNvSpPr/>
            <p:nvPr/>
          </p:nvSpPr>
          <p:spPr>
            <a:xfrm>
              <a:off x="8788719" y="5"/>
              <a:ext cx="9496425" cy="10287000"/>
            </a:xfrm>
            <a:custGeom>
              <a:avLst/>
              <a:gdLst/>
              <a:ahLst/>
              <a:cxnLst/>
              <a:rect l="l" t="t" r="r" b="b"/>
              <a:pathLst>
                <a:path w="9496425" h="10287000">
                  <a:moveTo>
                    <a:pt x="949642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9496424" y="0"/>
                  </a:lnTo>
                  <a:lnTo>
                    <a:pt x="9496424" y="102869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945645" y="2035808"/>
              <a:ext cx="7315199" cy="6219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55488" y="465373"/>
              <a:ext cx="3581399" cy="25812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17796" y="5"/>
              <a:ext cx="2871196" cy="263678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3695" y="7148256"/>
              <a:ext cx="2285999" cy="22097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02473" y="8731132"/>
              <a:ext cx="2362199" cy="1555866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" y="8255635"/>
            <a:ext cx="3707130" cy="2027555"/>
          </a:xfrm>
          <a:prstGeom prst="rect">
            <a:avLst/>
          </a:prstGeom>
        </p:spPr>
      </p:pic>
      <p:sp>
        <p:nvSpPr>
          <p:cNvPr id="12" name="object 36"/>
          <p:cNvSpPr txBox="1"/>
          <p:nvPr/>
        </p:nvSpPr>
        <p:spPr>
          <a:xfrm>
            <a:off x="10372725" y="39688"/>
            <a:ext cx="7183438" cy="3333750"/>
          </a:xfrm>
          <a:prstGeom prst="rect">
            <a:avLst/>
          </a:prstGeom>
        </p:spPr>
        <p:txBody>
          <a:bodyPr vert="horz" wrap="square" lIns="0" tIns="19558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 algn="l" rtl="0">
              <a:lnSpc>
                <a:spcPct val="150000"/>
              </a:lnSpc>
              <a:spcBef>
                <a:spcPts val="1540"/>
              </a:spcBef>
              <a:spcAft>
                <a:spcPct val="0"/>
              </a:spcAft>
              <a:defRPr/>
            </a:pPr>
            <a:r>
              <a:rPr lang="zh-CN" altLang="en-US" sz="8000" kern="0" spc="260" noProof="1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       目录</a:t>
            </a:r>
            <a:br>
              <a:rPr lang="zh-CN" altLang="en-US" sz="8000" kern="0" dirty="0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</a:br>
            <a:r>
              <a:rPr lang="zh-CN" altLang="en-US" sz="2800" kern="0" noProof="1" smtClean="0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     </a:t>
            </a:r>
            <a:r>
              <a:rPr lang="zh-CN" altLang="en-US" sz="2800" kern="0" noProof="1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“</a:t>
            </a:r>
            <a:r>
              <a:rPr lang="en-US" altLang="zh-CN" sz="2800" kern="0" noProof="1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Enjoy Programming</a:t>
            </a:r>
            <a:r>
              <a:rPr lang="zh-CN" altLang="en-US" sz="2800" kern="0" noProof="1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，从享学开始”</a:t>
            </a:r>
            <a:br>
              <a:rPr lang="zh-CN" altLang="en-US" sz="28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</a:br>
            <a:endParaRPr lang="zh-CN" altLang="en-US" sz="2800" kern="0" noProof="1">
              <a:solidFill>
                <a:schemeClr val="tx2">
                  <a:lumMod val="60000"/>
                  <a:lumOff val="40000"/>
                </a:schemeClr>
              </a:solidFill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3" name="object 37"/>
          <p:cNvSpPr txBox="1"/>
          <p:nvPr/>
        </p:nvSpPr>
        <p:spPr>
          <a:xfrm>
            <a:off x="11074400" y="3117850"/>
            <a:ext cx="7137400" cy="6669405"/>
          </a:xfrm>
          <a:prstGeom prst="rect">
            <a:avLst/>
          </a:prstGeom>
          <a:noFill/>
          <a:ln w="9525">
            <a:noFill/>
          </a:ln>
        </p:spPr>
        <p:txBody>
          <a:bodyPr lIns="0" tIns="308610" rIns="0" bIns="0" anchor="t">
            <a:spAutoFit/>
          </a:bodyPr>
          <a:lstStyle/>
          <a:p>
            <a:pPr marL="12700">
              <a:lnSpc>
                <a:spcPct val="200000"/>
              </a:lnSpc>
              <a:spcBef>
                <a:spcPts val="2425"/>
              </a:spcBef>
            </a:pPr>
            <a:r>
              <a:rPr lang="en-US" altLang="zh-CN" sz="4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⼀、项目章程</a:t>
            </a:r>
            <a:endParaRPr lang="en-US" altLang="zh-CN" sz="4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12700" algn="just">
              <a:lnSpc>
                <a:spcPct val="200000"/>
              </a:lnSpc>
              <a:spcBef>
                <a:spcPts val="400"/>
              </a:spcBef>
            </a:pPr>
            <a:r>
              <a:rPr lang="en-US" altLang="zh-CN" sz="4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⼆、</a:t>
            </a:r>
            <a:r>
              <a:rPr lang="en-US" altLang="zh-CN" sz="4000" dirty="0"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需求工程项目计划</a:t>
            </a:r>
            <a:endParaRPr lang="en-US" altLang="zh-CN" sz="4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12700" algn="just">
              <a:lnSpc>
                <a:spcPct val="200000"/>
              </a:lnSpc>
              <a:spcBef>
                <a:spcPts val="400"/>
              </a:spcBef>
            </a:pPr>
            <a:r>
              <a:rPr lang="en-US" altLang="zh-CN" sz="4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三、</a:t>
            </a:r>
            <a:r>
              <a:rPr lang="en-US" altLang="zh-CN" sz="4000" dirty="0"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可行性分析</a:t>
            </a:r>
            <a:endParaRPr lang="en-US" altLang="zh-CN" sz="4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12700" algn="just">
              <a:lnSpc>
                <a:spcPct val="200000"/>
              </a:lnSpc>
              <a:spcBef>
                <a:spcPts val="400"/>
              </a:spcBef>
            </a:pPr>
            <a:r>
              <a:rPr lang="en-US" altLang="zh-CN" sz="4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四、会议纪要 </a:t>
            </a:r>
            <a:endParaRPr lang="en-US" altLang="zh-CN" sz="4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12700" algn="just">
              <a:lnSpc>
                <a:spcPct val="200000"/>
              </a:lnSpc>
              <a:spcBef>
                <a:spcPts val="400"/>
              </a:spcBef>
            </a:pPr>
            <a:r>
              <a:rPr lang="en-US" altLang="zh-CN" sz="4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五、绩效评定</a:t>
            </a:r>
            <a:endParaRPr lang="en-US" altLang="zh-CN" sz="4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object 10"/>
          <p:cNvGrpSpPr/>
          <p:nvPr/>
        </p:nvGrpSpPr>
        <p:grpSpPr>
          <a:xfrm>
            <a:off x="16510" y="0"/>
            <a:ext cx="16760190" cy="10010775"/>
            <a:chOff x="0" y="0"/>
            <a:chExt cx="16760190" cy="10010775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6861916"/>
              <a:ext cx="3024321" cy="31483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64165" y="499544"/>
              <a:ext cx="2295524" cy="19907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1279" y="0"/>
              <a:ext cx="3378962" cy="272609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3887450" y="8810625"/>
            <a:ext cx="8611870" cy="1199515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5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范围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管理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r>
              <a:rPr kumimoji="0" lang="zh-CN" altLang="en-US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485" y="130175"/>
            <a:ext cx="3632835" cy="1986280"/>
          </a:xfrm>
          <a:prstGeom prst="rect">
            <a:avLst/>
          </a:prstGeom>
        </p:spPr>
      </p:pic>
      <p:sp>
        <p:nvSpPr>
          <p:cNvPr id="14" name="object 18"/>
          <p:cNvSpPr txBox="1"/>
          <p:nvPr/>
        </p:nvSpPr>
        <p:spPr>
          <a:xfrm>
            <a:off x="347028" y="130175"/>
            <a:ext cx="6929438" cy="1630045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en-US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WBS</a:t>
            </a:r>
            <a:r>
              <a:rPr lang="zh-CN" altLang="en-US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任务</a:t>
            </a:r>
            <a:endParaRPr lang="zh-CN" altLang="en-US" sz="4400" kern="0" spc="204" noProof="1" smtClean="0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zh-CN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输入输出</a:t>
            </a:r>
            <a:endParaRPr lang="zh-CN" sz="4400" kern="0" spc="204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5"/>
            </p:custDataLst>
          </p:nvPr>
        </p:nvGraphicFramePr>
        <p:xfrm>
          <a:off x="3340100" y="234124"/>
          <a:ext cx="10332085" cy="9685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7145"/>
                <a:gridCol w="2368550"/>
                <a:gridCol w="2132965"/>
                <a:gridCol w="2003425"/>
              </a:tblGrid>
              <a:tr h="59626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1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WBS任务</a:t>
                      </a:r>
                      <a:endParaRPr lang="zh-CN" altLang="en-US" sz="1800" b="1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1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说明</a:t>
                      </a:r>
                      <a:endParaRPr lang="zh-CN" altLang="en-US" sz="1800" b="1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1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输入</a:t>
                      </a:r>
                      <a:endParaRPr lang="zh-CN" altLang="en-US" sz="1800" b="1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1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输出</a:t>
                      </a:r>
                      <a:endParaRPr lang="zh-CN" altLang="en-US" sz="1800" b="1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</a:tr>
              <a:tr h="5943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1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1项目启动</a:t>
                      </a:r>
                      <a:r>
                        <a:rPr lang="en-US" sz="1800" b="1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</a:t>
                      </a:r>
                      <a:endParaRPr lang="en-US" altLang="en-US" sz="1800" b="1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1800" b="1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1800" b="1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1800" b="1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44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1.1确定小组成员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里程碑事件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小组成员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分组信息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62103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1.2确定小组课题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确定选题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课题选择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项目类型和开发方向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229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1.3项目章程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在规定日期内完成项目章程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项目章程模板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《项目章程》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902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1.4编写可行性分析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研究项目的具体可行性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包含技术可行性、经济可行性等文档信息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《可行性分析报告》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2166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1.5LOGO设计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为团队和项目制作LOGO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项目理念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LOGO</a:t>
                      </a: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1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2项目执行</a:t>
                      </a:r>
                      <a:endParaRPr lang="zh-CN" altLang="en-US" sz="1800" b="1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2674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1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2.1需求工程项目计划</a:t>
                      </a:r>
                      <a:endParaRPr lang="zh-CN" altLang="en-US" sz="1800" b="1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在规定日期内完成需求工程项目计划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需求工程项目计划模板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《需求工程项目计划》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724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2.1.1专项子计划（范围、成本、质量、风险、人力资源、配置等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丰富需求工程项目计划内容，更好的了解客户需求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各项子计划对应的需求信息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专项子计划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909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2.1.2WBS图及输入输出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明确当前阶段任务详细信息，梳理里程碑事件发生脉络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任务分配信息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WBS图及任务表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62103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2.2.3甘特图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为每项任务划分清楚的时间等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WBS图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甘特图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235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2.2.4OBS图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描绘清晰的组织结构图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主要参与人员角色与职责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OBS图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6223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2.2.5PPT制作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用于宣讲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上述所有文档、图表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PPT终稿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5151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1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需求工程项目计划修改</a:t>
                      </a:r>
                      <a:endParaRPr lang="zh-CN" altLang="en-US" sz="1800" b="1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1784C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里程碑事件，确定需求工程项目终稿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1784C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项目计划初稿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1784C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项目计划终稿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1784C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8" name="文本框 99"/>
          <p:cNvSpPr txBox="1"/>
          <p:nvPr/>
        </p:nvSpPr>
        <p:spPr>
          <a:xfrm>
            <a:off x="14293850" y="5000625"/>
            <a:ext cx="3858260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*  </a:t>
            </a:r>
            <a:r>
              <a:rPr 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完整版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WBS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任务表格</a:t>
            </a:r>
            <a:r>
              <a:rPr 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见附件“</a:t>
            </a:r>
            <a:r>
              <a:rPr 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SRA2022-G25-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WBS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任务</a:t>
            </a:r>
            <a:r>
              <a:rPr 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0.2</a:t>
            </a:r>
            <a:r>
              <a:rPr 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”，后续将根据实际具体情况随时调整。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13463905" y="8788400"/>
            <a:ext cx="8611870" cy="1199515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7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人力资源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r>
              <a:rPr kumimoji="0" lang="zh-CN" altLang="en-US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14" name="object 11"/>
          <p:cNvPicPr/>
          <p:nvPr/>
        </p:nvPicPr>
        <p:blipFill>
          <a:blip r:embed="rId1" cstate="print"/>
          <a:stretch>
            <a:fillRect/>
          </a:stretch>
        </p:blipFill>
        <p:spPr>
          <a:xfrm rot="11220000">
            <a:off x="-423545" y="8309716"/>
            <a:ext cx="3024321" cy="3148383"/>
          </a:xfrm>
          <a:prstGeom prst="rect">
            <a:avLst/>
          </a:prstGeom>
        </p:spPr>
      </p:pic>
      <p:sp>
        <p:nvSpPr>
          <p:cNvPr id="23" name="object 18"/>
          <p:cNvSpPr txBox="1"/>
          <p:nvPr/>
        </p:nvSpPr>
        <p:spPr>
          <a:xfrm>
            <a:off x="201613" y="288925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zh-CN" sz="4400" kern="0" spc="204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项目组织结构</a:t>
            </a:r>
            <a:endParaRPr lang="zh-CN" sz="4400" kern="0" spc="204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330" y="-86832"/>
            <a:ext cx="3119718" cy="1705855"/>
          </a:xfrm>
          <a:prstGeom prst="rect">
            <a:avLst/>
          </a:prstGeom>
        </p:spPr>
      </p:pic>
      <p:pic>
        <p:nvPicPr>
          <p:cNvPr id="2" name="图片 1" descr="客户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1734185"/>
            <a:ext cx="18261965" cy="6066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145859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8" name="object 18"/>
          <p:cNvSpPr txBox="1"/>
          <p:nvPr/>
        </p:nvSpPr>
        <p:spPr>
          <a:xfrm>
            <a:off x="13463905" y="8788400"/>
            <a:ext cx="8611870" cy="1199515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7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人力资源管理计划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r>
              <a:rPr kumimoji="0" lang="zh-CN" altLang="en-US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14" name="object 11"/>
          <p:cNvPicPr/>
          <p:nvPr/>
        </p:nvPicPr>
        <p:blipFill>
          <a:blip r:embed="rId1" cstate="print"/>
          <a:stretch>
            <a:fillRect/>
          </a:stretch>
        </p:blipFill>
        <p:spPr>
          <a:xfrm rot="11220000">
            <a:off x="15319375" y="5845916"/>
            <a:ext cx="3024321" cy="3148383"/>
          </a:xfrm>
          <a:prstGeom prst="rect">
            <a:avLst/>
          </a:prstGeom>
        </p:spPr>
      </p:pic>
      <p:sp>
        <p:nvSpPr>
          <p:cNvPr id="23" name="object 18"/>
          <p:cNvSpPr txBox="1"/>
          <p:nvPr/>
        </p:nvSpPr>
        <p:spPr>
          <a:xfrm>
            <a:off x="201613" y="288925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zh-CN" sz="4400" kern="0" spc="204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角色和职责（列举）</a:t>
            </a:r>
            <a:endParaRPr lang="en-US" altLang="zh-CN" sz="4400" kern="0" spc="204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08000" y="1791970"/>
            <a:ext cx="15335250" cy="2214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zh-CN" sz="3600" b="1">
                <a:latin typeface="华文中宋" panose="02010600040101010101" pitchFamily="2" charset="-122"/>
                <a:ea typeface="华文中宋" panose="02010600040101010101" pitchFamily="2" charset="-122"/>
              </a:rPr>
              <a:t>客户经理</a:t>
            </a:r>
            <a:endParaRPr lang="zh-CN" sz="3600" b="1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</a:rPr>
              <a:t>职责：主要负责在访谈中与客户深度交流，了解整理客户需求。并帮助客户一起梳理所有需求，及时、完整的向团队传达客户要求的细节，帮助产品达到用户满意。</a:t>
            </a:r>
            <a:endParaRPr lang="zh-CN" sz="2800" b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508000" y="4471670"/>
          <a:ext cx="12226925" cy="4188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8905"/>
                <a:gridCol w="1515745"/>
                <a:gridCol w="2489835"/>
                <a:gridCol w="3879850"/>
                <a:gridCol w="2942590"/>
              </a:tblGrid>
              <a:tr h="104076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角色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姓名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个人信息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联系方式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</a:t>
                      </a:r>
                      <a:r>
                        <a:rPr lang="zh-CN" alt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能力说明</a:t>
                      </a:r>
                      <a:endParaRPr lang="zh-CN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</a:tr>
              <a:tr h="314769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客户经理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施芳怡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班级：软工1903学号：31901192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微信：sfy1374126063</a:t>
                      </a:r>
                      <a:endParaRPr 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邮箱：31901192@stu.zucc.edu.cn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有良好的沟通能力，善于分析总结客户需求。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125" y="-438785"/>
            <a:ext cx="3952875" cy="2161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103505"/>
            <a:ext cx="18288000" cy="145859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8" name="object 18"/>
          <p:cNvSpPr txBox="1"/>
          <p:nvPr/>
        </p:nvSpPr>
        <p:spPr>
          <a:xfrm>
            <a:off x="13463905" y="8788400"/>
            <a:ext cx="8611870" cy="1199515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7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人力资源管理计划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r>
              <a:rPr kumimoji="0" lang="zh-CN" altLang="en-US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14" name="object 11"/>
          <p:cNvPicPr/>
          <p:nvPr/>
        </p:nvPicPr>
        <p:blipFill>
          <a:blip r:embed="rId1" cstate="print"/>
          <a:stretch>
            <a:fillRect/>
          </a:stretch>
        </p:blipFill>
        <p:spPr>
          <a:xfrm rot="11220000">
            <a:off x="15319375" y="5845916"/>
            <a:ext cx="3024321" cy="3148383"/>
          </a:xfrm>
          <a:prstGeom prst="rect">
            <a:avLst/>
          </a:prstGeom>
        </p:spPr>
      </p:pic>
      <p:sp>
        <p:nvSpPr>
          <p:cNvPr id="23" name="object 18"/>
          <p:cNvSpPr txBox="1"/>
          <p:nvPr/>
        </p:nvSpPr>
        <p:spPr>
          <a:xfrm>
            <a:off x="201613" y="288925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zh-CN" sz="4400" kern="0" spc="204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角色和职责（列举）</a:t>
            </a:r>
            <a:endParaRPr lang="en-US" altLang="zh-CN" sz="4400" kern="0" spc="204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28625" y="1839595"/>
            <a:ext cx="15335250" cy="2214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zh-CN" sz="3600" b="1">
                <a:latin typeface="华文中宋" panose="02010600040101010101" pitchFamily="2" charset="-122"/>
                <a:ea typeface="华文中宋" panose="02010600040101010101" pitchFamily="2" charset="-122"/>
              </a:rPr>
              <a:t>项目助理</a:t>
            </a:r>
            <a:endParaRPr lang="zh-CN" sz="3200" b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</a:rPr>
              <a:t>职责：在当前项目中主要负责记录小组例会、组内评审会议、课堂评审情况等，负责抄送所有组员会议纪要。针对性对会议给出总结分析，收集组员绩效评定表等。</a:t>
            </a:r>
            <a:endParaRPr lang="zh-CN" altLang="en-US" sz="2800" b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508000" y="4471670"/>
          <a:ext cx="12226925" cy="4188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8905"/>
                <a:gridCol w="1515745"/>
                <a:gridCol w="2489835"/>
                <a:gridCol w="3879850"/>
                <a:gridCol w="2942590"/>
              </a:tblGrid>
              <a:tr h="104076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角色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姓名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个人信息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联系方式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</a:t>
                      </a:r>
                      <a:r>
                        <a:rPr lang="zh-CN" alt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能力说明</a:t>
                      </a:r>
                      <a:endParaRPr lang="zh-CN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</a:tr>
              <a:tr h="314769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项目助理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周文涛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班级：软工1903</a:t>
                      </a:r>
                      <a:endParaRPr 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学号：31901214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微信：lyhmywife</a:t>
                      </a:r>
                      <a:endParaRPr 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邮箱：31901214@stu.zucc.edu.cn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有会议记录的经验，能较好的总结会议情况。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385" y="-367030"/>
            <a:ext cx="3632835" cy="1986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145859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grpSp>
        <p:nvGrpSpPr>
          <p:cNvPr id="10" name="object 10"/>
          <p:cNvGrpSpPr/>
          <p:nvPr/>
        </p:nvGrpSpPr>
        <p:grpSpPr>
          <a:xfrm>
            <a:off x="1410335" y="-578485"/>
            <a:ext cx="15542260" cy="9453880"/>
            <a:chOff x="0" y="0"/>
            <a:chExt cx="16760190" cy="10010775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6861916"/>
              <a:ext cx="3024321" cy="31483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64165" y="499544"/>
              <a:ext cx="2295524" cy="19907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1279" y="0"/>
              <a:ext cx="3378962" cy="272609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3151485" y="8875395"/>
            <a:ext cx="8611870" cy="1199515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7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人力资源管理计划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r>
              <a:rPr kumimoji="0" lang="zh-CN" altLang="en-US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201613" y="288925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zh-CN" sz="4400" kern="0" spc="204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绩效评分规则（主观打分）</a:t>
            </a:r>
            <a:endParaRPr lang="zh-CN" sz="4400" kern="0" spc="204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4"/>
            </p:custDataLst>
          </p:nvPr>
        </p:nvGraphicFramePr>
        <p:xfrm>
          <a:off x="612140" y="1911985"/>
          <a:ext cx="11647805" cy="7931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6215"/>
                <a:gridCol w="7641590"/>
              </a:tblGrid>
              <a:tr h="63055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8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评分范围</a:t>
                      </a:r>
                      <a:endParaRPr lang="en-US" altLang="en-US" sz="28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8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评定标准（示例）</a:t>
                      </a:r>
                      <a:endParaRPr lang="en-US" altLang="en-US" sz="28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</a:tr>
              <a:tr h="206692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 90-100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1.按时或提早完成被分配的个人任务。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2.任务质量极高，获得组员一致认可。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3.课堂评审发挥出色，给全组加分。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4.及时的化解了项目过程中的重大问题。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5.其他特殊情况。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16522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80-90（不含90）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按时或提早完成被分配的个人任务任务完成质量高，获得三位及以上的组员认可。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23571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70-80（不含80）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基本按时完成被分配的个人任务。任务完成质量一般，低于3位组员认可。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1125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60-70（不含70）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未能按时完成被分配的个人任务任务完成质量低，有很大修改空间。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3058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60以下（不及格）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未完成被分配的个人任务，态度恶劣等。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902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不评分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1784C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因组员个人原因请假导致当前周未被分配任务时，不参与被评分，但仍需为其他组员评分。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1784C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125" y="-438785"/>
            <a:ext cx="3952875" cy="2161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103505"/>
            <a:ext cx="18288000" cy="145859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8" name="object 18"/>
          <p:cNvSpPr txBox="1"/>
          <p:nvPr/>
        </p:nvSpPr>
        <p:spPr>
          <a:xfrm>
            <a:off x="12435205" y="8882380"/>
            <a:ext cx="8611870" cy="1199515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7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人力资源管理计划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r>
              <a:rPr kumimoji="0" lang="zh-CN" altLang="en-US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201613" y="288925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zh-CN" sz="4400" kern="0" spc="204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绩效评分表</a:t>
            </a:r>
            <a:endParaRPr lang="zh-CN" sz="4400" kern="0" spc="204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313035" y="2892425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/>
            <a:r>
              <a:rPr lang="zh-CN" sz="2800" b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教学周：   </a:t>
            </a:r>
            <a:r>
              <a:rPr lang="en-US" sz="2800" b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</a:t>
            </a:r>
            <a:r>
              <a:rPr lang="zh-CN" sz="2800" b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小组成员：</a:t>
            </a:r>
            <a:endParaRPr lang="zh-CN" altLang="en-US" sz="2800" b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654050" y="3778303"/>
          <a:ext cx="14738985" cy="39382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2325"/>
                <a:gridCol w="2426335"/>
                <a:gridCol w="1758950"/>
                <a:gridCol w="1758950"/>
                <a:gridCol w="1758950"/>
                <a:gridCol w="1758950"/>
                <a:gridCol w="1758950"/>
                <a:gridCol w="1425575"/>
              </a:tblGrid>
              <a:tr h="997585">
                <a:tc row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任务内容</a:t>
                      </a:r>
                      <a:endParaRPr lang="en-US" sz="2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完成情况与具体细节</a:t>
                      </a:r>
                      <a:endParaRPr lang="en-US" sz="2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8587"/>
                    </a:solidFill>
                  </a:tcPr>
                </a:tc>
                <a:tc gridSpan="5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组员评分</a:t>
                      </a:r>
                      <a:endParaRPr lang="zh-CN" altLang="en-US" sz="2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38499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得分</a:t>
                      </a:r>
                      <a:endParaRPr lang="en-US" sz="2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17CA0"/>
                    </a:solidFill>
                  </a:tcPr>
                </a:tc>
              </a:tr>
              <a:tr h="998220">
                <a:tc vMerge="1"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73849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潘仲菁</a:t>
                      </a:r>
                      <a:endParaRPr lang="en-US" sz="2200" b="1">
                        <a:solidFill>
                          <a:srgbClr val="73849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73849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周文涛</a:t>
                      </a:r>
                      <a:endParaRPr lang="en-US" sz="2200" b="1">
                        <a:solidFill>
                          <a:srgbClr val="73849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73849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施芳怡</a:t>
                      </a:r>
                      <a:endParaRPr lang="en-US" sz="2200" b="1">
                        <a:solidFill>
                          <a:srgbClr val="73849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73849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杨庆贤</a:t>
                      </a:r>
                      <a:endParaRPr lang="en-US" sz="2200" b="1">
                        <a:solidFill>
                          <a:srgbClr val="73849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73849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余张龙</a:t>
                      </a:r>
                      <a:endParaRPr lang="en-US" sz="2200" b="1">
                        <a:solidFill>
                          <a:srgbClr val="73849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A"/>
                    </a:solidFill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</a:tr>
              <a:tr h="19424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125" y="-438785"/>
            <a:ext cx="3952875" cy="2161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991870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object 18"/>
          <p:cNvSpPr txBox="1"/>
          <p:nvPr/>
        </p:nvSpPr>
        <p:spPr>
          <a:xfrm>
            <a:off x="13703300" y="8940800"/>
            <a:ext cx="8564563" cy="176593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8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沟通管理计划</a:t>
            </a:r>
            <a:endParaRPr kumimoji="0" lang="zh-CN" altLang="en-US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800" kern="1200" cap="none" spc="235" normalizeH="0" baseline="0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（节选）</a:t>
            </a: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950" y="-252095"/>
            <a:ext cx="3657600" cy="19996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2575" y="133350"/>
            <a:ext cx="52120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335">
              <a:spcBef>
                <a:spcPts val="580"/>
              </a:spcBef>
              <a:spcAft>
                <a:spcPct val="0"/>
              </a:spcAft>
              <a:defRPr/>
            </a:pPr>
            <a:r>
              <a:rPr lang="zh-CN" altLang="en-US" sz="4000" b="1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沟通方式汇总</a:t>
            </a:r>
            <a:endParaRPr lang="zh-CN" altLang="en-US" sz="4000" b="1">
              <a:solidFill>
                <a:schemeClr val="tx2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356870" y="1273212"/>
          <a:ext cx="10781030" cy="88842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1235"/>
                <a:gridCol w="3695065"/>
                <a:gridCol w="6094730"/>
              </a:tblGrid>
              <a:tr h="54165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序号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沟通方法/工具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A8C9"/>
                    </a:solidFill>
                  </a:tcPr>
                </a:tc>
              </a:tr>
              <a:tr h="7315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微信群文字交流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日常工作对接、普通进度交流、发表个人意见等一般重要性情况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905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语音会议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（全体成员）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见“会议管理”</a:t>
                      </a:r>
                      <a:endParaRPr lang="en-US" altLang="en-US" sz="2400" b="1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5652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语音电话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（成员与成员）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1.项目经理发起，针对某位成员的工作情况，不定时、不定期发起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2.成员间有工作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需要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单独交流，自行发起，无需报备。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1957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邮件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（学校邮箱）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1.每周日截止时间前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上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交作业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2.作为和客户杨枨老师交流的渠道之一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3.会议纪要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、小组作业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抄送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等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61404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线下会议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见“会议管理”</a:t>
                      </a:r>
                      <a:endParaRPr lang="en-US" altLang="en-US" sz="2400" b="1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835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访谈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需提前与客户预约时间地点及沟通内容。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0007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课堂评审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每周三下午13:30-16：55的软件需求课程，对PPT、文档等例行评审。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92964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其他评审（线下）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由于时间等原因未能进行课堂评审的，需要和客户杨枨老师预约时间地点进行线下评审。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7315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团建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不定期、不定时召开线下圆桌讨论，地点待定，团建总次数不少于2次。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" name="图片 1" descr="src=http---img95.699pic.com-xsj-0r-d8-s0.jpg!-fw-700-watermark-url-L3hzai93YXRlcl9kZXRhaWwyLnBuZw-align-southeast&amp;refer=http---img95.699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525" y="3268980"/>
            <a:ext cx="5671820" cy="5671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991870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object 18"/>
          <p:cNvSpPr txBox="1"/>
          <p:nvPr/>
        </p:nvSpPr>
        <p:spPr>
          <a:xfrm>
            <a:off x="14646275" y="9028430"/>
            <a:ext cx="8564563" cy="176593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8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沟通管理计划</a:t>
            </a:r>
            <a:endParaRPr kumimoji="0" lang="zh-CN" altLang="en-US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800" kern="1200" cap="none" spc="235" normalizeH="0" baseline="0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（节选）</a:t>
            </a: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2575" y="133350"/>
            <a:ext cx="52120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335">
              <a:spcBef>
                <a:spcPts val="580"/>
              </a:spcBef>
              <a:spcAft>
                <a:spcPct val="0"/>
              </a:spcAft>
              <a:defRPr/>
            </a:pPr>
            <a:r>
              <a:rPr lang="zh-CN" altLang="en-US" sz="4000" b="1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会议管理</a:t>
            </a:r>
            <a:endParaRPr lang="zh-CN" altLang="en-US" sz="4000" b="1">
              <a:solidFill>
                <a:schemeClr val="tx2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82575" y="1259205"/>
          <a:ext cx="15982950" cy="7851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8690"/>
                <a:gridCol w="5247640"/>
                <a:gridCol w="2865120"/>
                <a:gridCol w="1930400"/>
                <a:gridCol w="1861185"/>
                <a:gridCol w="1859915"/>
              </a:tblGrid>
              <a:tr h="36703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会议类型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会议内容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时间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会议形式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参与人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B7BB3"/>
                    </a:solidFill>
                  </a:tcPr>
                </a:tc>
              </a:tr>
              <a:tr h="10223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每周例会1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任务分工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上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周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任务检查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、成员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打分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总结过程问题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其他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每周四中午12:30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微信群语音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1703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每周例会2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上</a:t>
                      </a: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周</a:t>
                      </a:r>
                      <a:r>
                        <a:rPr 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任务检查</a:t>
                      </a: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、配置情况总结、成员</a:t>
                      </a:r>
                      <a:r>
                        <a:rPr 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打分</a:t>
                      </a: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、</a:t>
                      </a:r>
                      <a:r>
                        <a:rPr 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总结过程问题</a:t>
                      </a: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、</a:t>
                      </a:r>
                      <a:r>
                        <a:rPr 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其他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每周六傍晚18:30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微信群语音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9697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临时会议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临时加增任务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遭遇风险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情况、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其他紧急情况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不定时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通常由项目经理或紧急情况当事人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主动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发起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微信群语音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临时会议具有突发性，允许成员缺席。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4935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评审会议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正式评审前，对评审项目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进行组内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审计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正式评审的前一天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傍晚18：30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微信群语音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 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不允许缺席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4058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线下会议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出现以下情况之一时，会议改为线下：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1.会议涉及纸质文件或需要借助硬件设备展示。2.任务内容需要面谈对接的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3.其他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根据其他会议规定时间。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线下/理四二楼转角方桌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作为线上会议的辅助形式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240" y="-259622"/>
            <a:ext cx="3119718" cy="170585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019935" y="1445895"/>
            <a:ext cx="12626340" cy="71843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50000"/>
              </a:lnSpc>
            </a:pPr>
            <a:r>
              <a:rPr lang="zh-CN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请假制度</a:t>
            </a:r>
            <a:endParaRPr lang="zh-CN" alt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1.除</a:t>
            </a:r>
            <a:r>
              <a:rPr lang="zh-CN" altLang="en-US" sz="24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评审会议不可缺席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以外，每周两次例会、临时会议允许组员请假，具体情况由项目经理视情况处理。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2.组员个人在整个项目过程中</a:t>
            </a:r>
            <a:r>
              <a:rPr lang="zh-CN" altLang="en-US" sz="24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总请假次数不得多于3次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（不含三次），否则将取消项目最终的绩效评定，即无个人分。其分数将由其他四位组员分配。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3.组员请假时需要在在会议日期</a:t>
            </a:r>
            <a:r>
              <a:rPr lang="zh-CN" altLang="en-US" sz="24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至少提前一天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和项目经理或项目助理取得联系，以线上微信的形式详细告知请假原因、请假时间等详细情况（没有格式要求），由项目经理批准请假要求。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4.因组员请假而引起的系列</a:t>
            </a:r>
            <a:r>
              <a:rPr lang="zh-CN" altLang="en-US" sz="24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风险情况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，将根据风险子计划中的对应措施处理。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991870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object 18"/>
          <p:cNvSpPr txBox="1"/>
          <p:nvPr/>
        </p:nvSpPr>
        <p:spPr>
          <a:xfrm>
            <a:off x="13703300" y="8924925"/>
            <a:ext cx="8564563" cy="176593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8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沟通管理计划</a:t>
            </a:r>
            <a:endParaRPr kumimoji="0" lang="zh-CN" altLang="en-US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800" kern="1200" cap="none" spc="235" normalizeH="0" baseline="0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（节选）</a:t>
            </a: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2575" y="133350"/>
            <a:ext cx="52120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335">
              <a:spcBef>
                <a:spcPts val="580"/>
              </a:spcBef>
              <a:spcAft>
                <a:spcPct val="0"/>
              </a:spcAft>
              <a:defRPr/>
            </a:pPr>
            <a:r>
              <a:rPr lang="zh-CN" altLang="en-US" sz="4000" b="1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干系人手册</a:t>
            </a:r>
            <a:endParaRPr lang="zh-CN" altLang="en-US" sz="4000" b="1">
              <a:solidFill>
                <a:schemeClr val="tx2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095" y="-232410"/>
            <a:ext cx="3761740" cy="2056765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476885" y="1308100"/>
          <a:ext cx="10143490" cy="16770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5680"/>
                <a:gridCol w="2840355"/>
                <a:gridCol w="5037455"/>
              </a:tblGrid>
              <a:tr h="5041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姓名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角色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联系方式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A8C9"/>
                    </a:solidFill>
                  </a:tcPr>
                </a:tc>
              </a:tr>
              <a:tr h="117284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杨枨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项目发起人/项目批准人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电话：13357102333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邮箱：yangc@zucc.edu.cn    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地址：理四504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476885" y="3409950"/>
          <a:ext cx="10092055" cy="641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1170"/>
                <a:gridCol w="3970020"/>
                <a:gridCol w="4380865"/>
              </a:tblGrid>
              <a:tr h="51244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姓名</a:t>
                      </a:r>
                      <a:endParaRPr lang="zh-CN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角色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联系方式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A8C9"/>
                    </a:solidFill>
                  </a:tcPr>
                </a:tc>
              </a:tr>
              <a:tr h="13093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项目经理/质量保证经理/文档编辑/SCCB成员</a:t>
                      </a:r>
                      <a:r>
                        <a:rPr 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/</a:t>
                      </a: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采购经理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微信：p04184869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邮箱：31901191@stu.zucc.edu.cn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9867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施芳怡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文档编辑/美工/界面设计工程师/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客户经理</a:t>
                      </a:r>
                      <a:r>
                        <a:rPr lang="en-US" altLang="zh-CN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/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SCCB成员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微信：sfy1374126063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邮箱：31901192@stu.zucc.edu.cn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2407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杨庆贤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文档编辑/财务经理/界面设计工程师/SCCB成员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微信：COISINIIIIIIIIIIIIII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邮箱：31903099@stu.zucc.edu.cn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9867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周文涛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项目助理/文档编辑/SCCB成员/界面设计工程师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微信：lyhmywife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邮箱：31901214@stu.zucc.edu.cn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3093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余张龙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配置管理员/文档编辑/界面设计工程师/SCCB成员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微信：yuzhanglong2000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邮箱：31901241@stu.zucc.edu.cn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1532870" y="1824355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600">
                <a:solidFill>
                  <a:schemeClr val="tx2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——</a:t>
            </a:r>
            <a:r>
              <a:rPr lang="zh-CN" altLang="en-US" sz="3600">
                <a:solidFill>
                  <a:schemeClr val="tx2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项目提出者</a:t>
            </a:r>
            <a:endParaRPr lang="zh-CN" altLang="en-US" sz="3600">
              <a:solidFill>
                <a:schemeClr val="tx2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532870" y="5919470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600">
                <a:solidFill>
                  <a:schemeClr val="tx2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——</a:t>
            </a:r>
            <a:r>
              <a:rPr lang="zh-CN" altLang="en-US" sz="3600">
                <a:solidFill>
                  <a:schemeClr val="tx2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团队人员</a:t>
            </a:r>
            <a:endParaRPr lang="zh-CN" altLang="en-US" sz="3600">
              <a:solidFill>
                <a:schemeClr val="tx2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991870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object 18"/>
          <p:cNvSpPr txBox="1"/>
          <p:nvPr/>
        </p:nvSpPr>
        <p:spPr>
          <a:xfrm>
            <a:off x="13703300" y="8924925"/>
            <a:ext cx="8564563" cy="176593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8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沟通管理计划</a:t>
            </a:r>
            <a:endParaRPr kumimoji="0" lang="zh-CN" altLang="en-US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800" kern="1200" cap="none" spc="235" normalizeH="0" baseline="0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（节选）</a:t>
            </a: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2575" y="133350"/>
            <a:ext cx="52120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335">
              <a:spcBef>
                <a:spcPts val="580"/>
              </a:spcBef>
              <a:spcAft>
                <a:spcPct val="0"/>
              </a:spcAft>
              <a:defRPr/>
            </a:pPr>
            <a:r>
              <a:rPr lang="zh-CN" altLang="en-US" sz="4000" b="1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干系人手册</a:t>
            </a:r>
            <a:endParaRPr lang="zh-CN" altLang="en-US" sz="4000" b="1">
              <a:solidFill>
                <a:schemeClr val="tx2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250" y="-365667"/>
            <a:ext cx="3119718" cy="17058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469495" y="2319655"/>
            <a:ext cx="4297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tx2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——</a:t>
            </a:r>
            <a:r>
              <a:rPr lang="zh-CN" altLang="en-US" sz="3600">
                <a:solidFill>
                  <a:schemeClr val="tx2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其他干系人代表</a:t>
            </a:r>
            <a:endParaRPr lang="zh-CN" altLang="en-US" sz="3600">
              <a:solidFill>
                <a:schemeClr val="tx2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500063" y="1127125"/>
          <a:ext cx="11549380" cy="850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2205"/>
                <a:gridCol w="2153285"/>
                <a:gridCol w="6993890"/>
              </a:tblGrid>
              <a:tr h="82994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姓名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角色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联系方式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A8C9"/>
                    </a:solidFill>
                  </a:tcPr>
                </a:tc>
              </a:tr>
              <a:tr h="10629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朱启壕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学生用户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微信：zzzqh_wxid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邮箱：31901215@stu.zucc.edu.cn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0642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寿海燕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学生用户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微信：shouhaiyan123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邮箱：31901193@stu.zucc.edu.cn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1061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郑赟晗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学生用户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微信：zyh000726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邮箱：31901212@stu.zucc.edu.cn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1055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陈洁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助教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邮箱：31901216@stu.zucc.edu.cn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寝室：慕贤 2-311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电话：13757875072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1068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柴昊龙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助教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邮箱：31901164@stu.zucc.edu.cn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寝室：求真 1-324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电话：17858409200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1055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孟越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助教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邮箱：31901142@stu.zucc.edu.cn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寝室：求真 1-320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电话：13735225669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1277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许诺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助教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邮箱：31901161@stu.zucc.edu.cn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寝室：慕贤2-216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电话：19957106426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5875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021853"/>
              <a:ext cx="18288000" cy="4238625"/>
            </a:xfrm>
            <a:custGeom>
              <a:avLst/>
              <a:gdLst/>
              <a:ahLst/>
              <a:cxnLst/>
              <a:rect l="l" t="t" r="r" b="b"/>
              <a:pathLst>
                <a:path w="18288000" h="4238625">
                  <a:moveTo>
                    <a:pt x="0" y="0"/>
                  </a:moveTo>
                  <a:lnTo>
                    <a:pt x="18287999" y="0"/>
                  </a:lnTo>
                  <a:lnTo>
                    <a:pt x="18287999" y="4238624"/>
                  </a:lnTo>
                  <a:lnTo>
                    <a:pt x="0" y="4238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44792" y="5214461"/>
              <a:ext cx="3476624" cy="38004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11524" y="7163573"/>
              <a:ext cx="2183550" cy="24556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56326" y="4108989"/>
              <a:ext cx="3215011" cy="24627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08614" y="4684220"/>
              <a:ext cx="3904321" cy="38894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2170" y="7942742"/>
              <a:ext cx="3463926" cy="196913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447800" y="6743700"/>
            <a:ext cx="6927215" cy="127220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7640"/>
              </a:lnSpc>
              <a:spcBef>
                <a:spcPts val="240"/>
              </a:spcBef>
            </a:pPr>
            <a:r>
              <a:rPr lang="en-US" altLang="zh-CN" sz="13800" spc="-235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01 </a:t>
            </a:r>
            <a:r>
              <a:rPr lang="zh-CN" altLang="en-US" sz="6600" spc="-235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项目章程</a:t>
            </a:r>
            <a:endParaRPr sz="6600" spc="-165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2785" y="-280670"/>
            <a:ext cx="3910330" cy="2138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1356360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object 18"/>
          <p:cNvSpPr txBox="1"/>
          <p:nvPr/>
        </p:nvSpPr>
        <p:spPr>
          <a:xfrm>
            <a:off x="14620240" y="9075420"/>
            <a:ext cx="8564563" cy="176593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8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沟通管理计划</a:t>
            </a:r>
            <a:endParaRPr kumimoji="0" lang="zh-CN" altLang="en-US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800" kern="1200" cap="none" spc="235" normalizeH="0" baseline="0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（节选）</a:t>
            </a: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6700" y="133350"/>
            <a:ext cx="521208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335">
              <a:spcBef>
                <a:spcPts val="580"/>
              </a:spcBef>
              <a:spcAft>
                <a:spcPct val="0"/>
              </a:spcAft>
              <a:defRPr/>
            </a:pPr>
            <a:r>
              <a:rPr lang="zh-CN" altLang="en-US" sz="4400" b="1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干系人分析 </a:t>
            </a:r>
            <a:r>
              <a:rPr lang="en-US" altLang="zh-CN" sz="36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[14]</a:t>
            </a:r>
            <a:endParaRPr lang="en-US" altLang="zh-CN" sz="3600" b="1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250" y="-365667"/>
            <a:ext cx="3119718" cy="17058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83540" y="1339850"/>
            <a:ext cx="16828770" cy="2122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</a:t>
            </a:r>
            <a:r>
              <a:rPr lang="zh-CN" altLang="en-US" sz="24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针对性地规划管理干系人核心诉求和期望，让其更好地参与项目，产生积极影响，从而保障项目目标的成功达成。</a:t>
            </a:r>
            <a:endParaRPr lang="zh-CN" altLang="en-US" sz="240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   按照在项目上的权力和利益相关度对干系人进行划分，可以把项目干系人分成四类：</a:t>
            </a:r>
            <a:r>
              <a:rPr lang="zh-CN" altLang="en-US" sz="2400" b="1">
                <a:solidFill>
                  <a:srgbClr val="4F80B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高利益 - 高权力，高利益 - 低权力，低利益 - 高权力，低利益 - 低权力</a:t>
            </a:r>
            <a:endParaRPr lang="zh-CN" altLang="en-US" sz="2400" b="1">
              <a:solidFill>
                <a:srgbClr val="4F80B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endParaRPr lang="zh-CN" altLang="en-US" sz="2400" b="1">
              <a:solidFill>
                <a:srgbClr val="4F80B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74000" y="41281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</p:txBody>
      </p:sp>
      <p:pic>
        <p:nvPicPr>
          <p:cNvPr id="10" name="图片 9" descr="aHR0cHM6Ly9zdGF0aWMwMDEuZ2Vla2Jhbmcub3JnL3Jlc291cmNlL2ltYWdlLzk1LzYxLzk1MmZhNDUxM2ZhYTVmMWVjMTIzZDQ5MjFmODZlZDYxLmpwZ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730" y="2582545"/>
            <a:ext cx="7581900" cy="64928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874000" y="9391015"/>
            <a:ext cx="38449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华文中宋" panose="02010600040101010101" pitchFamily="2" charset="-122"/>
                <a:ea typeface="华文中宋" panose="02010600040101010101" pitchFamily="2" charset="-122"/>
              </a:rPr>
              <a:t>四象限的干系人分析法</a:t>
            </a:r>
            <a:endParaRPr lang="zh-CN" altLang="en-US" sz="24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1356360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object 18"/>
          <p:cNvSpPr txBox="1"/>
          <p:nvPr/>
        </p:nvSpPr>
        <p:spPr>
          <a:xfrm>
            <a:off x="14620240" y="9075420"/>
            <a:ext cx="8564563" cy="176593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8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沟通管理计划</a:t>
            </a:r>
            <a:endParaRPr kumimoji="0" lang="zh-CN" altLang="en-US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800" kern="1200" cap="none" spc="235" normalizeH="0" baseline="0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（节选）</a:t>
            </a: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6700" y="133350"/>
            <a:ext cx="521208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335">
              <a:spcBef>
                <a:spcPts val="580"/>
              </a:spcBef>
              <a:spcAft>
                <a:spcPct val="0"/>
              </a:spcAft>
              <a:defRPr/>
            </a:pPr>
            <a:r>
              <a:rPr lang="zh-CN" altLang="en-US" sz="4400" b="1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干系人分析 </a:t>
            </a:r>
            <a:r>
              <a:rPr lang="en-US" altLang="zh-CN" sz="36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[14]</a:t>
            </a:r>
            <a:endParaRPr lang="en-US" altLang="zh-CN" sz="3600" b="1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250" y="-365667"/>
            <a:ext cx="3119718" cy="17058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74000" y="41281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</p:txBody>
      </p:sp>
      <p:pic>
        <p:nvPicPr>
          <p:cNvPr id="10" name="图片 9" descr="aHR0cHM6Ly9zdGF0aWMwMDEuZ2Vla2Jhbmcub3JnL3Jlc291cmNlL2ltYWdlLzk1LzYxLzk1MmZhNDUxM2ZhYTVmMWVjMTIzZDQ5MjFmODZlZDYxLmpwZ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0" y="2578100"/>
            <a:ext cx="6821805" cy="5842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0635" y="8853170"/>
            <a:ext cx="38449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华文中宋" panose="02010600040101010101" pitchFamily="2" charset="-122"/>
                <a:ea typeface="华文中宋" panose="02010600040101010101" pitchFamily="2" charset="-122"/>
              </a:rPr>
              <a:t>四象限的干系人分析法</a:t>
            </a:r>
            <a:endParaRPr lang="zh-CN" altLang="en-US" sz="24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6529705" y="2574290"/>
            <a:ext cx="1102360" cy="13341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874000" y="1776095"/>
            <a:ext cx="89509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“高利益 - 高权力”代表：项目发起人</a:t>
            </a:r>
            <a:endParaRPr lang="zh-CN" altLang="en-US" sz="280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8005069" y="2578100"/>
          <a:ext cx="8242935" cy="389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8390"/>
                <a:gridCol w="5884545"/>
              </a:tblGrid>
              <a:tr h="635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代表</a:t>
                      </a:r>
                      <a:endParaRPr lang="zh-CN" altLang="en-US" sz="240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4D4D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分析</a:t>
                      </a:r>
                      <a:endParaRPr lang="zh-CN" altLang="en-US" sz="240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7A4A"/>
                    </a:solidFill>
                  </a:tcPr>
                </a:tc>
              </a:tr>
              <a:tr h="32639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杨枨老师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定义组织对项目的需求，提供资金支持。了解发起人对项目的真正诉求，对项目的成功至关重要。一般来说，项目发起人天然会成为你强有力的支持者，需要重点管理。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1356360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object 18"/>
          <p:cNvSpPr txBox="1"/>
          <p:nvPr/>
        </p:nvSpPr>
        <p:spPr>
          <a:xfrm>
            <a:off x="14620240" y="9075420"/>
            <a:ext cx="8564563" cy="176593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8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沟通管理计划</a:t>
            </a:r>
            <a:endParaRPr kumimoji="0" lang="zh-CN" altLang="en-US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800" kern="1200" cap="none" spc="235" normalizeH="0" baseline="0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（节选）</a:t>
            </a: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6700" y="133350"/>
            <a:ext cx="521208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335">
              <a:spcBef>
                <a:spcPts val="580"/>
              </a:spcBef>
              <a:spcAft>
                <a:spcPct val="0"/>
              </a:spcAft>
              <a:defRPr/>
            </a:pPr>
            <a:r>
              <a:rPr lang="zh-CN" altLang="en-US" sz="4400" b="1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干系人分析 </a:t>
            </a:r>
            <a:r>
              <a:rPr lang="en-US" altLang="zh-CN" sz="36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[14]</a:t>
            </a:r>
            <a:endParaRPr lang="en-US" altLang="zh-CN" sz="3600" b="1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250" y="-365667"/>
            <a:ext cx="3119718" cy="17058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74000" y="41281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</p:txBody>
      </p:sp>
      <p:pic>
        <p:nvPicPr>
          <p:cNvPr id="10" name="图片 9" descr="aHR0cHM6Ly9zdGF0aWMwMDEuZ2Vla2Jhbmcub3JnL3Jlc291cmNlL2ltYWdlLzk1LzYxLzk1MmZhNDUxM2ZhYTVmMWVjMTIzZDQ5MjFmODZlZDYxLmpwZ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0" y="2578100"/>
            <a:ext cx="6821805" cy="5842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0635" y="8853170"/>
            <a:ext cx="38449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华文中宋" panose="02010600040101010101" pitchFamily="2" charset="-122"/>
                <a:ea typeface="华文中宋" panose="02010600040101010101" pitchFamily="2" charset="-122"/>
              </a:rPr>
              <a:t>四象限的干系人分析法</a:t>
            </a:r>
            <a:endParaRPr lang="zh-CN" altLang="en-US" sz="24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6385560" y="3086100"/>
            <a:ext cx="1386840" cy="340233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874000" y="1776095"/>
            <a:ext cx="89509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4F80B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“</a:t>
            </a:r>
            <a:r>
              <a:rPr lang="zh-CN" altLang="en-US" sz="2800" b="1">
                <a:solidFill>
                  <a:srgbClr val="4F80B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高利益 - 低权力”代表：项目组成员</a:t>
            </a:r>
            <a:endParaRPr lang="zh-CN" altLang="en-US" sz="2800" b="1">
              <a:solidFill>
                <a:srgbClr val="4F80B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7996179" y="2578100"/>
          <a:ext cx="9323705" cy="3810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8270"/>
                <a:gridCol w="6655435"/>
              </a:tblGrid>
              <a:tr h="7245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代表</a:t>
                      </a:r>
                      <a:endParaRPr lang="zh-CN" altLang="en-US" sz="240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分析</a:t>
                      </a:r>
                      <a:endParaRPr lang="zh-CN" altLang="en-US" sz="240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A8C9"/>
                    </a:solidFill>
                  </a:tcPr>
                </a:tc>
              </a:tr>
              <a:tr h="3086100"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潘仲菁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施芳怡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杨庆贤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周文涛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余张龙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   </a:t>
                      </a: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与项目结果直接相关、但对决策影响不大的 一类人。管理核心是要做到项目事项的随时告知，及时通报项目的进展和困难，弄清楚项目组成员当前最希望通过项目管理看到的变化。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1356360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object 18"/>
          <p:cNvSpPr txBox="1"/>
          <p:nvPr/>
        </p:nvSpPr>
        <p:spPr>
          <a:xfrm>
            <a:off x="14636750" y="8926195"/>
            <a:ext cx="8564563" cy="176593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8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沟通管理计划</a:t>
            </a:r>
            <a:endParaRPr kumimoji="0" lang="zh-CN" altLang="en-US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800" kern="1200" cap="none" spc="235" normalizeH="0" baseline="0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（节选）</a:t>
            </a: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6700" y="133350"/>
            <a:ext cx="521208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335">
              <a:spcBef>
                <a:spcPts val="580"/>
              </a:spcBef>
              <a:spcAft>
                <a:spcPct val="0"/>
              </a:spcAft>
              <a:defRPr/>
            </a:pPr>
            <a:r>
              <a:rPr lang="zh-CN" altLang="en-US" sz="4400" b="1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干系人分析 </a:t>
            </a:r>
            <a:r>
              <a:rPr lang="en-US" altLang="zh-CN" sz="36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[14]</a:t>
            </a:r>
            <a:endParaRPr lang="en-US" altLang="zh-CN" sz="3600" b="1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250" y="-365667"/>
            <a:ext cx="3119718" cy="17058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74000" y="41281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</p:txBody>
      </p:sp>
      <p:pic>
        <p:nvPicPr>
          <p:cNvPr id="10" name="图片 9" descr="aHR0cHM6Ly9zdGF0aWMwMDEuZ2Vla2Jhbmcub3JnL3Jlc291cmNlL2ltYWdlLzk1LzYxLzk1MmZhNDUxM2ZhYTVmMWVjMTIzZDQ5MjFmODZlZDYxLmpwZ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690" y="1806575"/>
            <a:ext cx="6767195" cy="57956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729085" y="8129270"/>
            <a:ext cx="38449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华文中宋" panose="02010600040101010101" pitchFamily="2" charset="-122"/>
                <a:ea typeface="华文中宋" panose="02010600040101010101" pitchFamily="2" charset="-122"/>
              </a:rPr>
              <a:t>四象限的干系人分析法</a:t>
            </a:r>
            <a:endParaRPr lang="zh-CN" altLang="en-US" sz="24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 flipV="1">
            <a:off x="8924290" y="3284855"/>
            <a:ext cx="2505710" cy="298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75285" y="2253615"/>
            <a:ext cx="89509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“低利益 - 高权力”代表：助教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613960" y="3261040"/>
          <a:ext cx="7978775" cy="4581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3460"/>
                <a:gridCol w="5695315"/>
              </a:tblGrid>
              <a:tr h="7835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代表</a:t>
                      </a:r>
                      <a:endParaRPr lang="zh-CN" altLang="en-US" sz="240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8F3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分析</a:t>
                      </a:r>
                      <a:endParaRPr lang="zh-CN" altLang="en-US" sz="240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B42E"/>
                    </a:solidFill>
                  </a:tcPr>
                </a:tc>
              </a:tr>
              <a:tr h="3797935"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陈洁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柴昊龙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许诺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孟越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   </a:t>
                      </a: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他们所管辖的团队通常覆盖多个项目或项目群，这也使得他们与单个项目的利益相关度通常比较低，介入程度往往也很有限。但是，因为他们对资源的把控力很强，如果管理不好这类干系人，你的项目资源就很容易受到影响。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1356360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object 18"/>
          <p:cNvSpPr txBox="1"/>
          <p:nvPr/>
        </p:nvSpPr>
        <p:spPr>
          <a:xfrm>
            <a:off x="14620240" y="9075420"/>
            <a:ext cx="8564563" cy="176593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8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沟通管理计划</a:t>
            </a:r>
            <a:endParaRPr kumimoji="0" lang="zh-CN" altLang="en-US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800" kern="1200" cap="none" spc="235" normalizeH="0" baseline="0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（节选）</a:t>
            </a: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6700" y="133350"/>
            <a:ext cx="521208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335">
              <a:spcBef>
                <a:spcPts val="580"/>
              </a:spcBef>
              <a:spcAft>
                <a:spcPct val="0"/>
              </a:spcAft>
              <a:defRPr/>
            </a:pPr>
            <a:r>
              <a:rPr lang="zh-CN" altLang="en-US" sz="4400" b="1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干系人分析 </a:t>
            </a:r>
            <a:r>
              <a:rPr lang="en-US" altLang="zh-CN" sz="36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[14]</a:t>
            </a:r>
            <a:endParaRPr lang="en-US" altLang="zh-CN" sz="3600" b="1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250" y="-365667"/>
            <a:ext cx="3119718" cy="17058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74000" y="41281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</p:txBody>
      </p:sp>
      <p:pic>
        <p:nvPicPr>
          <p:cNvPr id="10" name="图片 9" descr="aHR0cHM6Ly9zdGF0aWMwMDEuZ2Vla2Jhbmcub3JnL3Jlc291cmNlL2ltYWdlLzk1LzYxLzk1MmZhNDUxM2ZhYTVmMWVjMTIzZDQ5MjFmODZlZDYxLmpwZ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690" y="1781810"/>
            <a:ext cx="6767195" cy="57956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563985" y="8096250"/>
            <a:ext cx="38449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华文中宋" panose="02010600040101010101" pitchFamily="2" charset="-122"/>
                <a:ea typeface="华文中宋" panose="02010600040101010101" pitchFamily="2" charset="-122"/>
              </a:rPr>
              <a:t>四象限的干系人分析法</a:t>
            </a:r>
            <a:endParaRPr lang="zh-CN" altLang="en-US" sz="24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 flipV="1">
            <a:off x="8610600" y="3695700"/>
            <a:ext cx="2270125" cy="15157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75285" y="2253615"/>
            <a:ext cx="89509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“</a:t>
            </a:r>
            <a:r>
              <a:rPr lang="zh-CN" altLang="en-US" sz="2800" b="1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低利益 - 低权力” 代表：外围人员</a:t>
            </a:r>
            <a:endParaRPr lang="zh-CN" altLang="en-US" sz="2800" b="1">
              <a:solidFill>
                <a:srgbClr val="00B05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515244" y="3204498"/>
          <a:ext cx="7703185" cy="3761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720"/>
                <a:gridCol w="5498465"/>
              </a:tblGrid>
              <a:tr h="6432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代表</a:t>
                      </a:r>
                      <a:endParaRPr lang="zh-CN" altLang="en-US" sz="240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分析</a:t>
                      </a:r>
                      <a:endParaRPr lang="zh-CN" altLang="en-US" sz="240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2C2AA"/>
                    </a:solidFill>
                  </a:tcPr>
                </a:tc>
              </a:tr>
              <a:tr h="3117850"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寿海燕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朱启壕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郑赟晗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   </a:t>
                      </a: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是团队邀请参与过程体验的用户。与本项目没有直接利益关系，也没有直接干涉的权利。通常会将产品成果邀请他们体验、查看，给出意见。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991870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grpSp>
        <p:nvGrpSpPr>
          <p:cNvPr id="7" name="object 7"/>
          <p:cNvGrpSpPr/>
          <p:nvPr/>
        </p:nvGrpSpPr>
        <p:grpSpPr>
          <a:xfrm flipH="1">
            <a:off x="14615795" y="5615940"/>
            <a:ext cx="3277870" cy="2655570"/>
            <a:chOff x="0" y="3558106"/>
            <a:chExt cx="7115174" cy="5699532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28700" y="4390364"/>
              <a:ext cx="6086474" cy="48672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558106"/>
              <a:ext cx="1981213" cy="2716862"/>
            </a:xfrm>
            <a:prstGeom prst="rect">
              <a:avLst/>
            </a:prstGeom>
          </p:spPr>
        </p:pic>
      </p:grp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object 18"/>
          <p:cNvSpPr txBox="1"/>
          <p:nvPr/>
        </p:nvSpPr>
        <p:spPr>
          <a:xfrm>
            <a:off x="13703300" y="8940800"/>
            <a:ext cx="8564563" cy="176593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8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沟通管理计划</a:t>
            </a:r>
            <a:endParaRPr kumimoji="0" lang="zh-CN" altLang="en-US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800" kern="1200" cap="none" spc="235" normalizeH="0" baseline="0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（节选）</a:t>
            </a: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545" y="-365760"/>
            <a:ext cx="3386455" cy="18516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2575" y="133350"/>
            <a:ext cx="52120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335">
              <a:spcBef>
                <a:spcPts val="580"/>
              </a:spcBef>
              <a:spcAft>
                <a:spcPct val="0"/>
              </a:spcAft>
              <a:defRPr/>
            </a:pPr>
            <a:r>
              <a:rPr lang="zh-CN" altLang="en-US" sz="4000" b="1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客户沟通计划</a:t>
            </a:r>
            <a:endParaRPr lang="zh-CN" altLang="en-US" sz="4000" b="1">
              <a:solidFill>
                <a:schemeClr val="tx2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458788" y="1485900"/>
          <a:ext cx="13100685" cy="759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1235"/>
                <a:gridCol w="2696845"/>
                <a:gridCol w="2362835"/>
                <a:gridCol w="2193290"/>
                <a:gridCol w="1793240"/>
                <a:gridCol w="1793240"/>
              </a:tblGrid>
              <a:tr h="8515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时间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沟通内容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沟通形式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参与人员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地点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B7BB3"/>
                    </a:solidFill>
                  </a:tcPr>
                </a:tc>
              </a:tr>
              <a:tr h="127381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每周三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15:20-16:55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预评审/正式评审当周需提交的任务文件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课堂评审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G25全体，杨枨老师，四位助教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理4-221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983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highlight>
                            <a:srgbClr val="FFFF00"/>
                          </a:highligh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待预约 </a:t>
                      </a:r>
                      <a:endParaRPr lang="en-US" altLang="en-US" sz="2400" b="0">
                        <a:solidFill>
                          <a:srgbClr val="404040"/>
                        </a:solidFill>
                        <a:highlight>
                          <a:srgbClr val="FFFF00"/>
                        </a:highligh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包括但不限于需求变更、需求分析等，将会提前准备访谈的内容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访谈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G25全体，杨枨老师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理4-221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（至项目结束前访谈次数不得小于3次，避免项目出现方向性错误）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42176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每周日晚10:00前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当周需提交的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作业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邮件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G25全体，杨枨老师，四位助教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8542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highlight>
                            <a:srgbClr val="FFFF00"/>
                          </a:highligh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待确定</a:t>
                      </a:r>
                      <a:endParaRPr lang="en-US" altLang="en-US" sz="2400" b="0">
                        <a:solidFill>
                          <a:srgbClr val="404040"/>
                        </a:solidFill>
                        <a:highlight>
                          <a:srgbClr val="FFFF00"/>
                        </a:highligh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与客户约定访谈时间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邮件/微信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项目经理，杨枨老师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107124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object 18"/>
          <p:cNvSpPr txBox="1"/>
          <p:nvPr/>
        </p:nvSpPr>
        <p:spPr>
          <a:xfrm>
            <a:off x="13703300" y="8940800"/>
            <a:ext cx="8564563" cy="176593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8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沟通管理计划</a:t>
            </a:r>
            <a:endParaRPr kumimoji="0" lang="zh-CN" altLang="en-US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800" kern="1200" cap="none" spc="235" normalizeH="0" baseline="0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（节选）</a:t>
            </a: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730" y="-365667"/>
            <a:ext cx="3119718" cy="17058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2575" y="133350"/>
            <a:ext cx="52120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335">
              <a:spcBef>
                <a:spcPts val="580"/>
              </a:spcBef>
              <a:spcAft>
                <a:spcPct val="0"/>
              </a:spcAft>
              <a:defRPr/>
            </a:pPr>
            <a:r>
              <a:rPr lang="zh-CN" altLang="en-US" sz="4000" b="1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团队内部沟通计划</a:t>
            </a:r>
            <a:endParaRPr lang="zh-CN" altLang="en-US" sz="4000" b="1">
              <a:solidFill>
                <a:schemeClr val="tx2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282575" y="1339850"/>
          <a:ext cx="14021435" cy="76434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0710"/>
                <a:gridCol w="3306445"/>
                <a:gridCol w="3942080"/>
                <a:gridCol w="2597785"/>
                <a:gridCol w="2304415"/>
              </a:tblGrid>
              <a:tr h="47942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沟通计划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沟通内容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沟通时间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沟通形式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参与人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</a:tr>
              <a:tr h="90043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每周例会1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参照《会议管理》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每周四中午12:30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微信群语音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4328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每周例会2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参照《会议管理》</a:t>
                      </a:r>
                      <a:endParaRPr lang="en-US" altLang="zh-CN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endParaRPr lang="en-US" altLang="zh-CN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每周六傍晚18:30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微信群语音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68338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临时会议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参照《会议管理》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不定时，通常由项目经理主动发起或紧急情况当事人发起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微信群语音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3595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评审会议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参照《会议管理》</a:t>
                      </a:r>
                      <a:endParaRPr lang="en-US" altLang="zh-CN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endParaRPr lang="en-US" altLang="zh-CN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里程碑性质文件正式评审的前一天傍晚18：30。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微信群语音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04711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线下会议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参照《会议管理》</a:t>
                      </a:r>
                      <a:endParaRPr lang="en-US" altLang="zh-CN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endParaRPr lang="en-US" altLang="zh-CN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根据其他会议规定时间。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线下/理四二楼转角方桌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33032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团建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包括但不限于对项目现阶段的建议、项目中出现的问题等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预计</a:t>
                      </a:r>
                      <a:r>
                        <a:rPr lang="en-US" altLang="zh-CN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月底、</a:t>
                      </a:r>
                      <a:r>
                        <a:rPr lang="en-US" altLang="zh-CN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月中旬、</a:t>
                      </a:r>
                      <a:r>
                        <a:rPr lang="en-US" altLang="zh-CN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月底各进行一次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具体时间待定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线下圆桌讨论/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待定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9" name="文本框 99"/>
          <p:cNvSpPr txBox="1"/>
          <p:nvPr/>
        </p:nvSpPr>
        <p:spPr>
          <a:xfrm>
            <a:off x="14856460" y="5304790"/>
            <a:ext cx="4057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304800">
              <a:lnSpc>
                <a:spcPct val="150000"/>
              </a:lnSpc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*</a:t>
            </a: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详见会议管理</a:t>
            </a: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523875"/>
            <a:ext cx="18288000" cy="2038350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891870" y="2043138"/>
            <a:ext cx="2954477" cy="219552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31676" y="1471930"/>
            <a:ext cx="1523999" cy="1457324"/>
          </a:xfrm>
          <a:prstGeom prst="rect">
            <a:avLst/>
          </a:prstGeom>
        </p:spPr>
      </p:pic>
      <p:sp>
        <p:nvSpPr>
          <p:cNvPr id="12" name="object 18"/>
          <p:cNvSpPr txBox="1"/>
          <p:nvPr/>
        </p:nvSpPr>
        <p:spPr>
          <a:xfrm>
            <a:off x="12995275" y="8820150"/>
            <a:ext cx="8564563" cy="116840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9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质量管理计划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3" name="object 18"/>
          <p:cNvSpPr txBox="1"/>
          <p:nvPr/>
        </p:nvSpPr>
        <p:spPr>
          <a:xfrm>
            <a:off x="307975" y="593225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zh-CN" sz="4400" kern="0" spc="204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质量管理体系说明</a:t>
            </a:r>
            <a:r>
              <a:rPr lang="en-US" altLang="zh-CN" sz="3600" kern="0" spc="204" noProof="1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[15]</a:t>
            </a:r>
            <a:endParaRPr lang="en-US" altLang="zh-CN" sz="3600" kern="0" spc="204" noProof="1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sp>
        <p:nvSpPr>
          <p:cNvPr id="14" name="文本框 99"/>
          <p:cNvSpPr txBox="1"/>
          <p:nvPr/>
        </p:nvSpPr>
        <p:spPr>
          <a:xfrm>
            <a:off x="307975" y="1648913"/>
            <a:ext cx="114268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304800">
              <a:lnSpc>
                <a:spcPct val="150000"/>
              </a:lnSpc>
            </a:pPr>
            <a:r>
              <a:rPr lang="zh-CN" altLang="zh-CN" sz="2400" dirty="0">
                <a:solidFill>
                  <a:schemeClr val="accent1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“享学”APP需求工程全程将使用ISO9001质量管理体系监督项目质量。</a:t>
            </a:r>
            <a:endParaRPr lang="zh-CN" altLang="zh-CN" sz="2400" dirty="0">
              <a:solidFill>
                <a:schemeClr val="accent1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6" name="文本框 2"/>
          <p:cNvSpPr txBox="1"/>
          <p:nvPr/>
        </p:nvSpPr>
        <p:spPr>
          <a:xfrm>
            <a:off x="13083540" y="4239260"/>
            <a:ext cx="4763135" cy="34150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R="0" defTabSz="914400" fontAlgn="auto">
              <a:lnSpc>
                <a:spcPct val="150000"/>
              </a:lnSpc>
              <a:buClrTx/>
              <a:buSzTx/>
              <a:buFontTx/>
              <a:defRPr/>
            </a:pPr>
            <a:r>
              <a:rPr kumimoji="0" lang="en-US" altLang="zh-CN" sz="2400" kern="1200" cap="none" spc="0" normalizeH="0" baseline="0" noProof="1">
                <a:solidFill>
                  <a:schemeClr val="accent4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</a:t>
            </a:r>
            <a:r>
              <a:rPr kumimoji="0" lang="zh-CN" altLang="en-US" sz="2400" kern="1200" cap="none" spc="0" normalizeH="0" baseline="0" noProof="1">
                <a:solidFill>
                  <a:schemeClr val="accent4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ISO 9001是由全球第一个质量管理体系标准 BS 5750（BSI撰写）转化而来的，ISO 9001是迄今为止世界上最成熟的质量框架，全球有161个国家/地区的超过75万家组织正在使用这一框架。</a:t>
            </a:r>
            <a:endParaRPr kumimoji="0" lang="zh-CN" altLang="en-US" sz="2400" kern="1200" cap="none" spc="0" normalizeH="0" baseline="0" noProof="1">
              <a:solidFill>
                <a:schemeClr val="accent4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880" y="34290"/>
            <a:ext cx="4147185" cy="226758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307975" y="1649095"/>
            <a:ext cx="14490065" cy="79705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</a:pPr>
            <a:endParaRPr lang="zh-CN" sz="3200" b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>
              <a:lnSpc>
                <a:spcPct val="200000"/>
              </a:lnSpc>
            </a:pPr>
            <a:r>
              <a:rPr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a）以顾客为关注焦点</a:t>
            </a:r>
            <a:r>
              <a:rPr lang="en-US"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	</a:t>
            </a:r>
            <a:r>
              <a:rPr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b）领导作用</a:t>
            </a:r>
            <a:endParaRPr sz="3200" b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>
              <a:lnSpc>
                <a:spcPct val="200000"/>
              </a:lnSpc>
            </a:pPr>
            <a:r>
              <a:rPr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组织依存于顾客。</a:t>
            </a:r>
            <a:r>
              <a:rPr lang="en-US"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			</a:t>
            </a:r>
            <a:r>
              <a:rPr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领导者确立组织统一的宗旨及方向。</a:t>
            </a:r>
            <a:endParaRPr sz="24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>
              <a:lnSpc>
                <a:spcPct val="200000"/>
              </a:lnSpc>
            </a:pPr>
            <a:r>
              <a:rPr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c）全员参与</a:t>
            </a:r>
            <a:r>
              <a:rPr lang="en-US"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			</a:t>
            </a:r>
            <a:r>
              <a:rPr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d）过程方法</a:t>
            </a:r>
            <a:endParaRPr sz="3200" b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>
              <a:lnSpc>
                <a:spcPct val="200000"/>
              </a:lnSpc>
            </a:pPr>
            <a:r>
              <a:rPr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各级人员是组织之本</a:t>
            </a:r>
            <a:r>
              <a:rPr lang="en-US"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		</a:t>
            </a:r>
            <a:r>
              <a:rPr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将活动或过程作为过程加以管理</a:t>
            </a:r>
            <a:endParaRPr sz="24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>
              <a:lnSpc>
                <a:spcPct val="200000"/>
              </a:lnSpc>
            </a:pPr>
            <a:r>
              <a:rPr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f）改进</a:t>
            </a:r>
            <a:r>
              <a:rPr lang="en-US"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				</a:t>
            </a:r>
            <a:r>
              <a:rPr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g）询证决策</a:t>
            </a:r>
            <a:endParaRPr sz="3200" b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>
              <a:lnSpc>
                <a:spcPct val="200000"/>
              </a:lnSpc>
            </a:pPr>
            <a:r>
              <a:rPr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改进总体业绩应当是组织的永恒目标。</a:t>
            </a:r>
            <a:r>
              <a:rPr lang="en-US"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</a:t>
            </a:r>
            <a:r>
              <a:rPr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有效的决策是建立在数据和信息分析的基础上。</a:t>
            </a:r>
            <a:endParaRPr sz="24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>
              <a:lnSpc>
                <a:spcPct val="200000"/>
              </a:lnSpc>
            </a:pPr>
            <a:r>
              <a:rPr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h）与供方的互利关系</a:t>
            </a:r>
            <a:endParaRPr sz="3200" b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>
              <a:lnSpc>
                <a:spcPct val="200000"/>
              </a:lnSpc>
            </a:pPr>
            <a:r>
              <a:rPr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组织与供方是相互依存的</a:t>
            </a:r>
            <a:endParaRPr lang="zh-CN" altLang="en-US" sz="2400" b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111125" y="-90170"/>
            <a:ext cx="18400395" cy="1705610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875995" y="3300438"/>
            <a:ext cx="2954477" cy="219552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17525" y="1821180"/>
            <a:ext cx="1332865" cy="1306830"/>
          </a:xfrm>
          <a:prstGeom prst="rect">
            <a:avLst/>
          </a:prstGeom>
        </p:spPr>
      </p:pic>
      <p:sp>
        <p:nvSpPr>
          <p:cNvPr id="12" name="object 18"/>
          <p:cNvSpPr txBox="1"/>
          <p:nvPr/>
        </p:nvSpPr>
        <p:spPr>
          <a:xfrm>
            <a:off x="13090525" y="8994775"/>
            <a:ext cx="8564563" cy="116840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9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质量管理计划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3" name="object 18"/>
          <p:cNvSpPr txBox="1"/>
          <p:nvPr/>
        </p:nvSpPr>
        <p:spPr>
          <a:xfrm>
            <a:off x="275590" y="323350"/>
            <a:ext cx="6929438" cy="940435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en-US" altLang="zh-CN" sz="48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SQA</a:t>
            </a:r>
            <a:r>
              <a:rPr lang="zh-CN" altLang="en-US" sz="48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小组（拟建立）</a:t>
            </a:r>
            <a:r>
              <a:rPr lang="en-US" altLang="zh-CN" sz="3200" kern="0" spc="204" noProof="1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[15]</a:t>
            </a:r>
            <a:endParaRPr lang="en-US" altLang="zh-CN" sz="3200" kern="0" spc="204" noProof="1" smtClean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sp>
        <p:nvSpPr>
          <p:cNvPr id="19" name="文本框 99"/>
          <p:cNvSpPr txBox="1"/>
          <p:nvPr/>
        </p:nvSpPr>
        <p:spPr>
          <a:xfrm>
            <a:off x="13884910" y="5368925"/>
            <a:ext cx="4057650" cy="2306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304800">
              <a:lnSpc>
                <a:spcPct val="150000"/>
              </a:lnSpc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*</a:t>
            </a: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项目的质量保证人员对项目实施情况进行监督，包括对项目实施过程和工作产品进行监督检查。</a:t>
            </a: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145" y="-185420"/>
            <a:ext cx="3495675" cy="1911350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180022" y="1725930"/>
          <a:ext cx="12489815" cy="83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0710"/>
                <a:gridCol w="2604135"/>
                <a:gridCol w="3989705"/>
                <a:gridCol w="4025265"/>
              </a:tblGrid>
              <a:tr h="5676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姓名</a:t>
                      </a:r>
                      <a:endParaRPr lang="zh-CN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  SQA角色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职责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A8C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联系方式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C29C"/>
                    </a:solidFill>
                  </a:tcPr>
                </a:tc>
              </a:tr>
              <a:tr h="10426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杨枨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最高项目评审员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参与预评审、正式评审并给出项目评分，提出项目修改意见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电话：13357102333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邮箱：yangc@zucc.edu.cn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地址：理四504</a:t>
                      </a: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229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陈洁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辅助项目评审员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确保项目过程正确执行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邮箱：31901216@stu.zucc.edu.cn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18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寝室：慕贤 2-311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18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电话：13757875072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93535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柴昊龙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辅助项目评审员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确保项目过程正确执行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邮箱：31901164@stu.zucc.edu.cn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18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寝室：求真 1-324</a:t>
                      </a:r>
                      <a:endParaRPr lang="zh-CN" altLang="en-US" sz="18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18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电话：17858409200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229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孟越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辅助项目评审员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确保项目过程正确执行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邮箱：31901142@stu.zucc.edu.cn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18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寝室：求真 1-320</a:t>
                      </a:r>
                      <a:endParaRPr lang="zh-CN" altLang="en-US" sz="18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18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电话：13735225669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229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许诺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辅助项目评审员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确保项目过程正确执行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邮箱：31901161@stu.zucc.edu.cn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18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寝室：慕贤2-216</a:t>
                      </a:r>
                      <a:endParaRPr lang="zh-CN" altLang="en-US" sz="18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18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电话：19957106426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9156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质量保证经理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实施并监督质量保证计划，检验最终所有产品的质量使产品符合客户需求。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微信：p04184869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邮箱：31901191@stu.zucc.edu.cn</a:t>
                      </a: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6115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施芳怡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质量保证员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实施质量保证计划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微信：sfy1374126063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邮箱：31901192@stu.zucc.edu.cn </a:t>
                      </a: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108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杨庆贤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质量保证员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实施质量保证计划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微信：COISINIIIIIIIIIIIIII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邮箱：31903099@stu.zucc.edu.cn</a:t>
                      </a: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6115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周文涛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质量保证员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实施质量保证计划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微信：lyhmywife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邮箱：31901214@stu.zucc.edu.cn</a:t>
                      </a: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102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余张龙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质量保证员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实施质量保证计划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微信：yuzhanglong2000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邮箱：31901241@stu.zucc.edu.cn</a:t>
                      </a: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-31750"/>
            <a:ext cx="18288000" cy="1794510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8"/>
          <p:cNvSpPr txBox="1"/>
          <p:nvPr/>
        </p:nvSpPr>
        <p:spPr>
          <a:xfrm>
            <a:off x="13684885" y="8799830"/>
            <a:ext cx="8564563" cy="116840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9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质量管理计划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3" name="object 18"/>
          <p:cNvSpPr txBox="1"/>
          <p:nvPr/>
        </p:nvSpPr>
        <p:spPr>
          <a:xfrm>
            <a:off x="307975" y="426220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zh-CN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内部产品审计（列举）</a:t>
            </a:r>
            <a:r>
              <a:rPr lang="en-US" altLang="zh-CN" sz="3600" kern="0" spc="204" noProof="1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[15]</a:t>
            </a:r>
            <a:endParaRPr lang="en-US" altLang="zh-CN" sz="3600" kern="0" spc="204" noProof="1" smtClean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3413105" y="4099560"/>
            <a:ext cx="4127500" cy="32918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1.</a:t>
            </a:r>
            <a:r>
              <a:rPr lang="zh-CN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带</a:t>
            </a:r>
            <a:r>
              <a:rPr lang="en-US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*</a:t>
            </a:r>
            <a:r>
              <a:rPr lang="zh-CN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的审计日期是预估的审计时间</a:t>
            </a:r>
            <a:r>
              <a:rPr lang="en-US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 </a:t>
            </a:r>
            <a:endParaRPr lang="en-US" sz="2800" b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/>
            <a:r>
              <a:rPr lang="en-US" altLang="zh-CN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2.</a:t>
            </a:r>
            <a:r>
              <a:rPr lang="zh-CN" altLang="en-US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审计人</a:t>
            </a:r>
            <a:r>
              <a:rPr lang="en-US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: G25</a:t>
            </a:r>
            <a:r>
              <a:rPr lang="zh-CN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全体成员</a:t>
            </a:r>
            <a:r>
              <a:rPr lang="en-US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 </a:t>
            </a:r>
            <a:endParaRPr lang="en-US" sz="2800" b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/>
            <a:r>
              <a:rPr lang="en-US" altLang="zh-CN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3.</a:t>
            </a:r>
            <a:r>
              <a:rPr lang="zh-CN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审计形式：审计日期当天晚</a:t>
            </a:r>
            <a:r>
              <a:rPr lang="en-US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18:30</a:t>
            </a:r>
            <a:r>
              <a:rPr lang="zh-CN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微信语音会议</a:t>
            </a:r>
            <a:r>
              <a:rPr lang="en-US" sz="1200" b="0">
                <a:latin typeface="Times New Roman" panose="02020603050405020304" charset="0"/>
                <a:ea typeface="宋体" panose="02010600030101010101" pitchFamily="2" charset="-122"/>
              </a:rPr>
              <a:t> </a:t>
            </a:r>
            <a:endParaRPr lang="en-US" altLang="en-US" sz="1200" b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307975" y="1893190"/>
          <a:ext cx="12075795" cy="7703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6640"/>
                <a:gridCol w="3353435"/>
                <a:gridCol w="4643120"/>
                <a:gridCol w="3022600"/>
              </a:tblGrid>
              <a:tr h="3505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编号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审计项目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审计标准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A8C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审计日期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C29C"/>
                    </a:solidFill>
                  </a:tcPr>
                </a:tc>
              </a:tr>
              <a:tr h="7016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《项目章程》 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《PMBOK第六版》第一部分4.1制定项目章程 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2022-03-08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016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《可行性分析报告》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《软件设计文档国家标准》可行性研究报告（GB8567——88）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2022-03-08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7016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《项目前景与范围》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《软件需求分析原理与实践-常规选题-项目描述-2022-2-20》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*2022-03-13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4041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《需求工程项目计划》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《评审表-需求工程项目计划-2018》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2022-03-08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8605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UML模型图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《UML2面向对象分析与设计（第2版）》；</a:t>
                      </a:r>
                      <a:endParaRPr 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审计通过的《需求工程项目计划》；《软件需求分析原理与实践-常规选题-项目描述-2022-2-20》；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*2022-03-22（第一次）*2022-03-29（第二次）*2022-04-06（第三次） 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4396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               项目原型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审计通过的《软件需求规格说明书》；《软件需求分析原理与实践-常规选题-项目描述-2022-2-20》；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*2022-04-13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4033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《需求规格说明书》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《软件设计文档国家标准》软件需求说明书（GB856T——88）；《软件需求分析原理与实践-常规选题-项目描述-2022-2-20》；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*2022-05-11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716395" y="8481695"/>
            <a:ext cx="5080000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1050" b="0">
                <a:latin typeface="宋体" panose="02010600030101010101" pitchFamily="2" charset="-122"/>
                <a:ea typeface="宋体" panose="02010600030101010101" pitchFamily="2" charset="-122"/>
              </a:rPr>
              <a:t>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object 2"/>
          <p:cNvGrpSpPr/>
          <p:nvPr/>
        </p:nvGrpSpPr>
        <p:grpSpPr>
          <a:xfrm flipH="1">
            <a:off x="10496550" y="-1116"/>
            <a:ext cx="7791450" cy="10287000"/>
            <a:chOff x="0" y="1"/>
            <a:chExt cx="7791450" cy="10287000"/>
          </a:xfrm>
        </p:grpSpPr>
        <p:sp>
          <p:nvSpPr>
            <p:cNvPr id="15" name="object 3"/>
            <p:cNvSpPr/>
            <p:nvPr/>
          </p:nvSpPr>
          <p:spPr>
            <a:xfrm>
              <a:off x="0" y="1"/>
              <a:ext cx="5143500" cy="10287000"/>
            </a:xfrm>
            <a:custGeom>
              <a:avLst/>
              <a:gdLst/>
              <a:ahLst/>
              <a:cxnLst/>
              <a:rect l="l" t="t" r="r" b="b"/>
              <a:pathLst>
                <a:path w="5143500" h="10287000">
                  <a:moveTo>
                    <a:pt x="51434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143499" y="0"/>
                  </a:lnTo>
                  <a:lnTo>
                    <a:pt x="5143499" y="102869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p/>
          </p:txBody>
        </p:sp>
        <p:pic>
          <p:nvPicPr>
            <p:cNvPr id="16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1946747"/>
              <a:ext cx="7791029" cy="6391274"/>
            </a:xfrm>
            <a:prstGeom prst="rect">
              <a:avLst/>
            </a:prstGeom>
          </p:spPr>
        </p:pic>
        <p:pic>
          <p:nvPicPr>
            <p:cNvPr id="17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687" y="1"/>
              <a:ext cx="2573142" cy="2544819"/>
            </a:xfrm>
            <a:prstGeom prst="rect">
              <a:avLst/>
            </a:prstGeom>
          </p:spPr>
        </p:pic>
        <p:pic>
          <p:nvPicPr>
            <p:cNvPr id="18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159128"/>
              <a:ext cx="3287364" cy="3127871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sp>
        <p:nvSpPr>
          <p:cNvPr id="12" name="object 17"/>
          <p:cNvSpPr txBox="1"/>
          <p:nvPr/>
        </p:nvSpPr>
        <p:spPr>
          <a:xfrm>
            <a:off x="470535" y="175578"/>
            <a:ext cx="6608763" cy="1710055"/>
          </a:xfrm>
          <a:prstGeom prst="rect">
            <a:avLst/>
          </a:prstGeom>
        </p:spPr>
        <p:txBody>
          <a:bodyPr vert="horz" wrap="square" lIns="0" tIns="20193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>
              <a:spcBef>
                <a:spcPts val="575"/>
              </a:spcBef>
            </a:pPr>
            <a:r>
              <a:rPr lang="zh-CN" altLang="zh-CN" sz="66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文档模板</a:t>
            </a:r>
            <a:br>
              <a:rPr lang="zh-CN" altLang="zh-CN" sz="66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</a:br>
            <a:endParaRPr lang="zh-CN" altLang="zh-CN" sz="3200" kern="0" dirty="0">
              <a:latin typeface="Verdana" panose="020B0604030504040204" pitchFamily="34" charset="0"/>
              <a:cs typeface="+mj-cs"/>
            </a:endParaRPr>
          </a:p>
        </p:txBody>
      </p:sp>
      <p:sp>
        <p:nvSpPr>
          <p:cNvPr id="13" name="文本框 23"/>
          <p:cNvSpPr txBox="1"/>
          <p:nvPr/>
        </p:nvSpPr>
        <p:spPr>
          <a:xfrm>
            <a:off x="3828415" y="659765"/>
            <a:ext cx="1105979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</a:t>
            </a:r>
            <a:r>
              <a:rPr lang="en-US" altLang="zh-CN" sz="2800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</a:t>
            </a:r>
            <a:r>
              <a:rPr lang="zh-CN" altLang="en-US" sz="2800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endParaRPr lang="zh-CN" altLang="en-US" sz="2800" b="1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9" name="图片 8" descr="ba11a922645943eda061cbcbd9371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405" y="2091690"/>
            <a:ext cx="5713095" cy="7960360"/>
          </a:xfrm>
          <a:prstGeom prst="rect">
            <a:avLst/>
          </a:prstGeom>
        </p:spPr>
      </p:pic>
      <p:pic>
        <p:nvPicPr>
          <p:cNvPr id="10" name="图片 9" descr="07047c093214ffcf95816530deb9ba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2515" y="3312160"/>
            <a:ext cx="6203315" cy="67398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84825" y="175895"/>
            <a:ext cx="7339330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我们认为《项目章程》最大的作用是赋予了项目经理权力，有了章程，项目经理才有权力调动资源开展项目工作。确保相关方在总体上就主要可交付成果、里程碑以及每个项目参与者的角色和职责达共识。所以，对于项目经理来说，项目章程是最重要的项目文件。 </a:t>
            </a:r>
            <a:endParaRPr lang="zh-CN" altLang="en-US" sz="20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-134620"/>
            <a:ext cx="18288000" cy="1794510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8"/>
          <p:cNvSpPr txBox="1"/>
          <p:nvPr/>
        </p:nvSpPr>
        <p:spPr>
          <a:xfrm>
            <a:off x="13908405" y="8914130"/>
            <a:ext cx="8564563" cy="116840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9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质量管理计划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3" name="object 18"/>
          <p:cNvSpPr txBox="1"/>
          <p:nvPr/>
        </p:nvSpPr>
        <p:spPr>
          <a:xfrm>
            <a:off x="307975" y="426220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zh-CN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外部过程评审</a:t>
            </a:r>
            <a:r>
              <a:rPr lang="en-US" altLang="zh-CN" sz="3600" kern="0" spc="204" noProof="1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[15]</a:t>
            </a:r>
            <a:endParaRPr lang="en-US" altLang="zh-CN" sz="3600" kern="0" spc="204" noProof="1" smtClean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04000" y="8385810"/>
            <a:ext cx="5080000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1050" b="0">
                <a:latin typeface="宋体" panose="02010600030101010101" pitchFamily="2" charset="-122"/>
                <a:ea typeface="宋体" panose="02010600030101010101" pitchFamily="2" charset="-122"/>
              </a:rPr>
              <a:t> </a:t>
            </a:r>
            <a:endParaRPr lang="zh-CN" altLang="en-US"/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308292" y="2531110"/>
          <a:ext cx="9752965" cy="1200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0565"/>
                <a:gridCol w="3249295"/>
                <a:gridCol w="3253105"/>
              </a:tblGrid>
              <a:tr h="6000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评审人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评审地点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评审形式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</a:tr>
              <a:tr h="6000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杨枨老师、四位助教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理四-221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课堂评审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272732" y="4290060"/>
          <a:ext cx="13190855" cy="5632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4430"/>
                <a:gridCol w="3954145"/>
                <a:gridCol w="4779010"/>
                <a:gridCol w="3303270"/>
              </a:tblGrid>
              <a:tr h="80518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编号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评审项目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评审标准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评审日期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</a:tr>
              <a:tr h="16090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《项目章程》 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《可行性分析报告》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《需求工程项目计划》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《评审表-需求工程项目计划-2018》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2022-03-09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0391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《需求规格说明书》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《评审表-软件需求规格说明书SRA-2018》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*2022-05-11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0518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《需求变更文档》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《评审表-需求变更管理2018》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*2022-06-02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0391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《项目总结报告》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《评审表-需求工程项目收尾-2018》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*2022-06-16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0518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课程项目PPT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《评审表-课程项目PPT-2018》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根据具体项目评审日期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4377670" y="3557905"/>
            <a:ext cx="327088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>
              <a:lnSpc>
                <a:spcPct val="150000"/>
              </a:lnSpc>
            </a:pPr>
            <a:r>
              <a:rPr lang="zh-CN"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带</a:t>
            </a:r>
            <a:r>
              <a:rPr lang="en-US"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*</a:t>
            </a:r>
            <a:r>
              <a:rPr lang="zh-CN"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的评审日期是预估的评审时间</a:t>
            </a:r>
            <a:endParaRPr lang="zh-CN" altLang="en-US" sz="2000" b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90457" y="0"/>
            <a:ext cx="7197725" cy="10287000"/>
            <a:chOff x="11090457" y="0"/>
            <a:chExt cx="7197725" cy="10287000"/>
          </a:xfrm>
        </p:grpSpPr>
        <p:sp>
          <p:nvSpPr>
            <p:cNvPr id="3" name="object 3"/>
            <p:cNvSpPr/>
            <p:nvPr/>
          </p:nvSpPr>
          <p:spPr>
            <a:xfrm>
              <a:off x="11090457" y="0"/>
              <a:ext cx="7197725" cy="10287000"/>
            </a:xfrm>
            <a:custGeom>
              <a:avLst/>
              <a:gdLst/>
              <a:ahLst/>
              <a:cxnLst/>
              <a:rect l="l" t="t" r="r" b="b"/>
              <a:pathLst>
                <a:path w="7197725" h="10287000">
                  <a:moveTo>
                    <a:pt x="0" y="0"/>
                  </a:moveTo>
                  <a:lnTo>
                    <a:pt x="7197542" y="0"/>
                  </a:lnTo>
                  <a:lnTo>
                    <a:pt x="7197542" y="10286999"/>
                  </a:lnTo>
                  <a:lnTo>
                    <a:pt x="0" y="10286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402892" y="4231154"/>
              <a:ext cx="2253935" cy="24253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65481" y="1778"/>
              <a:ext cx="3031124" cy="29484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75396" y="0"/>
              <a:ext cx="3266567" cy="307131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50473" y="6833348"/>
              <a:ext cx="2571749" cy="28193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07253" y="7124323"/>
              <a:ext cx="3665146" cy="2817612"/>
            </a:xfrm>
            <a:prstGeom prst="rect">
              <a:avLst/>
            </a:prstGeom>
          </p:spPr>
        </p:pic>
      </p:grpSp>
      <p:sp>
        <p:nvSpPr>
          <p:cNvPr id="14" name="object 18"/>
          <p:cNvSpPr txBox="1"/>
          <p:nvPr/>
        </p:nvSpPr>
        <p:spPr>
          <a:xfrm>
            <a:off x="12971145" y="9118283"/>
            <a:ext cx="8564563" cy="116840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10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成本管理计划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endParaRPr kumimoji="0" lang="zh-CN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5" name="object 18"/>
          <p:cNvSpPr txBox="1">
            <a:spLocks noGrp="1"/>
          </p:cNvSpPr>
          <p:nvPr>
            <p:ph type="title"/>
          </p:nvPr>
        </p:nvSpPr>
        <p:spPr>
          <a:xfrm>
            <a:off x="13339762" y="3362007"/>
            <a:ext cx="6929438" cy="877888"/>
          </a:xfrm>
        </p:spPr>
        <p:txBody>
          <a:bodyPr vert="horz" wrap="square" lIns="0" tIns="201930" rIns="0" bIns="0" numCol="1" rtlCol="0" anchor="t" anchorCtr="0" compatLnSpc="1">
            <a:spAutoFit/>
          </a:bodyPr>
          <a:lstStyle/>
          <a:p>
            <a:pPr marL="13335" marR="0" lvl="0" indent="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4400" b="0" i="0" u="none" strike="noStrike" kern="0" cap="none" spc="204" normalizeH="0" baseline="0" noProof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成本预算</a:t>
            </a:r>
            <a:endParaRPr kumimoji="0" lang="zh-CN" sz="4400" b="0" i="0" u="none" strike="noStrike" kern="0" cap="none" spc="204" normalizeH="0" baseline="0" noProof="1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sp>
        <p:nvSpPr>
          <p:cNvPr id="16" name="文本框 99"/>
          <p:cNvSpPr txBox="1"/>
          <p:nvPr/>
        </p:nvSpPr>
        <p:spPr>
          <a:xfrm>
            <a:off x="12971462" y="4401820"/>
            <a:ext cx="5080000" cy="11988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304800">
              <a:lnSpc>
                <a:spcPct val="150000"/>
              </a:lnSpc>
            </a:pPr>
            <a:r>
              <a:rPr lang="en-US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</a:t>
            </a:r>
            <a:r>
              <a:rPr lang="zh-CN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项目参与人数：5人</a:t>
            </a:r>
            <a:endParaRPr lang="zh-CN" altLang="zh-CN" sz="2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indent="304800">
              <a:lnSpc>
                <a:spcPct val="150000"/>
              </a:lnSpc>
            </a:pPr>
            <a:r>
              <a:rPr lang="zh-CN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项目持续时长：</a:t>
            </a:r>
            <a:r>
              <a:rPr lang="en-US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4</a:t>
            </a:r>
            <a:r>
              <a:rPr lang="zh-CN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个月</a:t>
            </a:r>
            <a:endParaRPr lang="zh-CN" altLang="en-US" sz="2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pic>
        <p:nvPicPr>
          <p:cNvPr id="19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78646" y="3583635"/>
            <a:ext cx="2285554" cy="2550465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>
            <p:custDataLst>
              <p:tags r:id="rId8"/>
            </p:custDataLst>
          </p:nvPr>
        </p:nvGraphicFramePr>
        <p:xfrm>
          <a:off x="211138" y="288925"/>
          <a:ext cx="10788015" cy="94253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9580"/>
                <a:gridCol w="1484630"/>
                <a:gridCol w="1417320"/>
                <a:gridCol w="1795145"/>
                <a:gridCol w="4371340"/>
              </a:tblGrid>
              <a:tr h="10350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条目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单位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数量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总预期经费（单位：元）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</a:tr>
              <a:tr h="370649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人力成本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85.22元/小时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已完成的项目实际工时179.1+预估工时2240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（</a:t>
                      </a:r>
                      <a:r>
                        <a:rPr lang="en-US" altLang="zh-CN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3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月</a:t>
                      </a:r>
                      <a:r>
                        <a:rPr lang="en-US" altLang="zh-CN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9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日</a:t>
                      </a:r>
                      <a:r>
                        <a:rPr lang="en-US" altLang="zh-CN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-6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月</a:t>
                      </a:r>
                      <a:r>
                        <a:rPr lang="en-US" altLang="zh-CN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29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日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每人每天</a:t>
                      </a:r>
                      <a:r>
                        <a:rPr lang="en-US" altLang="zh-CN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4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小时）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206155.702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2021年3月采集数据124176条，2021年3月全国程序员平均工资15189元，工资中位数12500元，其中95%的人的工资介于5250元到37500元，计算可得人均每小时工资85.22元数据来源：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搜狐网</a:t>
                      </a: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https://www.sohu.com/a/454677225_120061661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5887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活动交流（团队建设）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500元/次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1500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项目初期和结束前各一次团建，项目中间阶段也进行一次团建 具体时间待定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05994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软件费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家庭版</a:t>
                      </a: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498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lang="en-US" altLang="zh-CN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年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altLang="zh-CN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Projec398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lang="en-US" altLang="zh-CN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月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年</a:t>
                      </a:r>
                      <a:r>
                        <a:rPr lang="en-US" altLang="zh-CN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/4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个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月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2090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MS Office 365家庭版*1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MS Office Project*4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0350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总计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209745.702+/-3000</a:t>
                      </a:r>
                      <a:endParaRPr lang="en-US" altLang="zh-CN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允许项目实际成本的波动范围是+/-3000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64775" y="3"/>
            <a:ext cx="8039100" cy="10287000"/>
          </a:xfrm>
          <a:custGeom>
            <a:avLst/>
            <a:gdLst/>
            <a:ahLst/>
            <a:cxnLst/>
            <a:rect l="l" t="t" r="r" b="b"/>
            <a:pathLst>
              <a:path w="8039100" h="10287000">
                <a:moveTo>
                  <a:pt x="80390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8039099" y="0"/>
                </a:lnTo>
                <a:lnTo>
                  <a:pt x="80390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object 18"/>
          <p:cNvSpPr txBox="1"/>
          <p:nvPr/>
        </p:nvSpPr>
        <p:spPr>
          <a:xfrm>
            <a:off x="213678" y="107950"/>
            <a:ext cx="6929437" cy="1432560"/>
          </a:xfrm>
          <a:prstGeom prst="rect">
            <a:avLst/>
          </a:prstGeom>
        </p:spPr>
        <p:txBody>
          <a:bodyPr vert="horz" wrap="square" lIns="0" tIns="20193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>
              <a:spcBef>
                <a:spcPts val="575"/>
              </a:spcBef>
            </a:pPr>
            <a:r>
              <a:rPr lang="zh-CN" altLang="zh-CN" sz="60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风险评估</a:t>
            </a:r>
            <a:r>
              <a:rPr lang="en-US" altLang="zh-CN" sz="36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[16]</a:t>
            </a:r>
            <a:br>
              <a:rPr lang="zh-CN" altLang="zh-CN" sz="60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</a:br>
            <a:endParaRPr lang="zh-CN" altLang="zh-CN" sz="2000" kern="0" dirty="0">
              <a:solidFill>
                <a:schemeClr val="tx2">
                  <a:lumMod val="60000"/>
                  <a:lumOff val="4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+mj-cs"/>
            </a:endParaRPr>
          </a:p>
        </p:txBody>
      </p:sp>
      <p:sp>
        <p:nvSpPr>
          <p:cNvPr id="24" name="文本框 2"/>
          <p:cNvSpPr txBox="1"/>
          <p:nvPr/>
        </p:nvSpPr>
        <p:spPr>
          <a:xfrm>
            <a:off x="4915535" y="562459"/>
            <a:ext cx="3057247" cy="5232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ts val="575"/>
              </a:spcBef>
            </a:pPr>
            <a:r>
              <a:rPr lang="zh-CN" altLang="zh-CN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宋体" panose="02010600030101010101" pitchFamily="2" charset="-122"/>
              </a:rPr>
              <a:t>需求阶段风险评估</a:t>
            </a:r>
            <a:endParaRPr lang="zh-CN" altLang="zh-CN" sz="2800" dirty="0">
              <a:solidFill>
                <a:schemeClr val="tx2">
                  <a:lumMod val="60000"/>
                  <a:lumOff val="4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宋体" panose="02010600030101010101" pitchFamily="2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213995" y="1778444"/>
          <a:ext cx="16932910" cy="7931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340"/>
                <a:gridCol w="6310630"/>
                <a:gridCol w="5972175"/>
                <a:gridCol w="2110740"/>
                <a:gridCol w="1724025"/>
              </a:tblGrid>
              <a:tr h="7131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编号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引发原因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可能导致的风险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 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 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</a:tr>
              <a:tr h="91122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前期对产品的使用前景和项目范围没有和客户达成明确共识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产品开发方向发生错误，后果不可逆转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需求获取阶段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11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需求开发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需求开发阶段时间分配不合理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无法按期完成任务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353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忽视了项目的隐含性需求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产品未能达到客户满意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6832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客户对产品需求意见不一致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产品未能达到客户满意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353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没有对用户需求的优先级进行排列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对客户使用的方便性大大降低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435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未能准确的理解客户的需求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设计的产品与客户预期不符合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需求分析阶段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5181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格式不正确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说明书不严谨，有漏洞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编写需求规格说明书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207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需求理解引发的风险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产品与客户预期不符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346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具有二义性术语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引起歧义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3594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未对需求规格说明书进行审核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产品的完整性准确性无法保证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需求规格审核阶段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0609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未对用户手册进行审核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与客户用户手册理解没达到一致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  <a:tr h="50038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没有使用需求跟踪矩阵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可能会遗漏需求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需求管理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需求管理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911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13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需求变更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需要重新设计需求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18"/>
          <p:cNvSpPr txBox="1"/>
          <p:nvPr/>
        </p:nvSpPr>
        <p:spPr>
          <a:xfrm>
            <a:off x="14586585" y="9359900"/>
            <a:ext cx="8564563" cy="1076325"/>
          </a:xfrm>
          <a:prstGeom prst="rect">
            <a:avLst/>
          </a:prstGeom>
        </p:spPr>
        <p:txBody>
          <a:bodyPr lIns="0" tIns="201930" rIns="0" bIns="0">
            <a:spAutoFit/>
          </a:bodyPr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11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风险管理计划</a:t>
            </a:r>
            <a:endParaRPr kumimoji="0" lang="zh-CN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16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64775" y="3"/>
            <a:ext cx="8039100" cy="10287000"/>
          </a:xfrm>
          <a:custGeom>
            <a:avLst/>
            <a:gdLst/>
            <a:ahLst/>
            <a:cxnLst/>
            <a:rect l="l" t="t" r="r" b="b"/>
            <a:pathLst>
              <a:path w="8039100" h="10287000">
                <a:moveTo>
                  <a:pt x="80390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8039099" y="0"/>
                </a:lnTo>
                <a:lnTo>
                  <a:pt x="80390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object 18"/>
          <p:cNvSpPr txBox="1"/>
          <p:nvPr/>
        </p:nvSpPr>
        <p:spPr>
          <a:xfrm>
            <a:off x="376238" y="107950"/>
            <a:ext cx="6929437" cy="1802130"/>
          </a:xfrm>
          <a:prstGeom prst="rect">
            <a:avLst/>
          </a:prstGeom>
        </p:spPr>
        <p:txBody>
          <a:bodyPr vert="horz" wrap="square" lIns="0" tIns="20193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>
              <a:spcBef>
                <a:spcPts val="575"/>
              </a:spcBef>
            </a:pPr>
            <a:r>
              <a:rPr lang="zh-CN" altLang="zh-CN" sz="60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风险控制</a:t>
            </a:r>
            <a:r>
              <a:rPr lang="en-US" altLang="zh-CN" sz="32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  <a:sym typeface="+mn-ea"/>
              </a:rPr>
              <a:t>[16]</a:t>
            </a:r>
            <a:br>
              <a:rPr lang="zh-CN" altLang="zh-CN" sz="44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</a:br>
            <a:endParaRPr lang="zh-CN" altLang="zh-CN" sz="4400" kern="0" dirty="0" smtClean="0">
              <a:solidFill>
                <a:schemeClr val="tx2">
                  <a:lumMod val="60000"/>
                  <a:lumOff val="4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+mj-cs"/>
            </a:endParaRPr>
          </a:p>
        </p:txBody>
      </p:sp>
      <p:sp>
        <p:nvSpPr>
          <p:cNvPr id="24" name="文本框 2"/>
          <p:cNvSpPr txBox="1"/>
          <p:nvPr/>
        </p:nvSpPr>
        <p:spPr>
          <a:xfrm>
            <a:off x="5909310" y="627229"/>
            <a:ext cx="302768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ts val="575"/>
              </a:spcBef>
            </a:pPr>
            <a:r>
              <a:rPr lang="zh-CN" altLang="zh-CN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宋体" panose="02010600030101010101" pitchFamily="2" charset="-122"/>
              </a:rPr>
              <a:t>需求阶段风险控制</a:t>
            </a:r>
            <a:endParaRPr lang="zh-CN" altLang="zh-CN" sz="2800" dirty="0">
              <a:solidFill>
                <a:schemeClr val="tx2">
                  <a:lumMod val="60000"/>
                  <a:lumOff val="4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宋体" panose="02010600030101010101" pitchFamily="2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sp>
        <p:nvSpPr>
          <p:cNvPr id="5" name="object 18"/>
          <p:cNvSpPr txBox="1"/>
          <p:nvPr/>
        </p:nvSpPr>
        <p:spPr>
          <a:xfrm>
            <a:off x="14350365" y="9401810"/>
            <a:ext cx="8564563" cy="1076325"/>
          </a:xfrm>
          <a:prstGeom prst="rect">
            <a:avLst/>
          </a:prstGeom>
        </p:spPr>
        <p:txBody>
          <a:bodyPr lIns="0" tIns="201930" rIns="0" bIns="0">
            <a:spAutoFit/>
          </a:bodyPr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11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风险管理计划</a:t>
            </a:r>
            <a:endParaRPr kumimoji="0" lang="zh-CN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16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360680" y="1519296"/>
          <a:ext cx="15624175" cy="817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523855"/>
                <a:gridCol w="1731010"/>
                <a:gridCol w="1052195"/>
                <a:gridCol w="1555115"/>
              </a:tblGrid>
              <a:tr h="7315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风险编号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控制措施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风险负责人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</a:tr>
              <a:tr h="7556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在项目早期和客户深度沟通，编写产品前景和范围文档将它作为添加</a:t>
                      </a:r>
                      <a:r>
                        <a:rPr 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和修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需求的指导性文件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需求获取阶段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1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              需求开发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115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合理安排需求开发所需的时间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8007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确定主要客户，保证有足够的客户代表的积极参与，由权威性的客户人员对需求作出权威性的说明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施芳怡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7315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尽量识别客户可能做出的任何假设。 提出能够自由回答的问题来鼓励客户分享更多的想法、期望。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施芳怡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4330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提炼出隐藏在客户提出解决方案背后的真正意图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周文涛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7315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尽早确认高风险的需求，并留出足够时间，让用户从错误中学习经验，实验以及制作原型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施芳怡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需求分析阶段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4953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对需求文档进行正式评审，以减小需求得不同理解所造成的风险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周文涛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编写需求规格说明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099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每次用户沟通都需要详细记录需求标准，并当场和客户确认清楚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余张龙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4210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创建数据字典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42989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强调需要解决的业务是什么，而不是如何解决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施芳怡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42989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对规格说明书进行审核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杨庆贤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需求规格审核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3657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对用户手册以及数据字典进行审核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周文涛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  <a:tr h="7315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13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使用需求跟踪矩阵避免遗漏需求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需求管理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需求管理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64775" y="3"/>
            <a:ext cx="8039100" cy="10287000"/>
          </a:xfrm>
          <a:custGeom>
            <a:avLst/>
            <a:gdLst/>
            <a:ahLst/>
            <a:cxnLst/>
            <a:rect l="l" t="t" r="r" b="b"/>
            <a:pathLst>
              <a:path w="8039100" h="10287000">
                <a:moveTo>
                  <a:pt x="80390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8039099" y="0"/>
                </a:lnTo>
                <a:lnTo>
                  <a:pt x="80390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object 18"/>
          <p:cNvSpPr txBox="1"/>
          <p:nvPr/>
        </p:nvSpPr>
        <p:spPr>
          <a:xfrm>
            <a:off x="10618153" y="182880"/>
            <a:ext cx="6929437" cy="1740535"/>
          </a:xfrm>
          <a:prstGeom prst="rect">
            <a:avLst/>
          </a:prstGeom>
        </p:spPr>
        <p:txBody>
          <a:bodyPr vert="horz" wrap="square" lIns="0" tIns="20193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>
              <a:spcBef>
                <a:spcPts val="575"/>
              </a:spcBef>
            </a:pPr>
            <a:r>
              <a:rPr lang="zh-CN" altLang="zh-CN" sz="60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风险控制</a:t>
            </a:r>
            <a:r>
              <a:rPr lang="en-US" altLang="zh-CN" sz="32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  <a:sym typeface="+mn-ea"/>
              </a:rPr>
              <a:t>[16]</a:t>
            </a:r>
            <a:br>
              <a:rPr lang="zh-CN" altLang="zh-CN" sz="40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</a:br>
            <a:endParaRPr lang="zh-CN" altLang="zh-CN" sz="4000" kern="0" dirty="0" smtClean="0">
              <a:solidFill>
                <a:schemeClr val="tx2">
                  <a:lumMod val="60000"/>
                  <a:lumOff val="4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+mj-cs"/>
            </a:endParaRPr>
          </a:p>
        </p:txBody>
      </p:sp>
      <p:sp>
        <p:nvSpPr>
          <p:cNvPr id="24" name="文本框 2"/>
          <p:cNvSpPr txBox="1"/>
          <p:nvPr/>
        </p:nvSpPr>
        <p:spPr>
          <a:xfrm>
            <a:off x="15231110" y="717399"/>
            <a:ext cx="231648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ts val="575"/>
              </a:spcBef>
            </a:pPr>
            <a:r>
              <a:rPr lang="zh-CN" altLang="zh-CN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宋体" panose="02010600030101010101" pitchFamily="2" charset="-122"/>
              </a:rPr>
              <a:t>其他风险控制</a:t>
            </a:r>
            <a:endParaRPr lang="zh-CN" altLang="zh-CN" sz="2800" dirty="0">
              <a:solidFill>
                <a:schemeClr val="tx2">
                  <a:lumMod val="60000"/>
                  <a:lumOff val="4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宋体" panose="02010600030101010101" pitchFamily="2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75" y="8805003"/>
            <a:ext cx="3119718" cy="1705855"/>
          </a:xfrm>
          <a:prstGeom prst="rect">
            <a:avLst/>
          </a:prstGeom>
        </p:spPr>
      </p:pic>
      <p:sp>
        <p:nvSpPr>
          <p:cNvPr id="5" name="object 18"/>
          <p:cNvSpPr txBox="1"/>
          <p:nvPr/>
        </p:nvSpPr>
        <p:spPr>
          <a:xfrm>
            <a:off x="13582650" y="9321800"/>
            <a:ext cx="8564563" cy="1076325"/>
          </a:xfrm>
          <a:prstGeom prst="rect">
            <a:avLst/>
          </a:prstGeom>
        </p:spPr>
        <p:txBody>
          <a:bodyPr lIns="0" tIns="201930" rIns="0" bIns="0">
            <a:spAutoFit/>
          </a:bodyPr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11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风险管理计划</a:t>
            </a:r>
            <a:endParaRPr kumimoji="0" lang="zh-CN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16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10618470" y="1711325"/>
          <a:ext cx="7291705" cy="7378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085"/>
                <a:gridCol w="5483860"/>
                <a:gridCol w="1381760"/>
              </a:tblGrid>
              <a:tr h="14681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风险编号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控制措施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风险负责人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</a:tr>
              <a:tr h="10769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暂时移交其个人任务给其他组员，并在本周的组员绩效评价中记录情况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492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及时将文档传递至Git仓库云端存储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G25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0769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由质量保证经理负责文档的二次修改调整，并对组员进行批评教育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07759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对于所有的文档小组成员人手一份，以防文档丢失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G25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0756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对于文档的所有条目，小组成员必须熟记于心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G25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0541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在完成个人任务时，必须要备份以及保存，避免在过程中出现意外丢失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G25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3" name="object 18"/>
          <p:cNvSpPr txBox="1"/>
          <p:nvPr/>
        </p:nvSpPr>
        <p:spPr>
          <a:xfrm>
            <a:off x="376238" y="107950"/>
            <a:ext cx="6929437" cy="1740535"/>
          </a:xfrm>
          <a:prstGeom prst="rect">
            <a:avLst/>
          </a:prstGeom>
        </p:spPr>
        <p:txBody>
          <a:bodyPr vert="horz" wrap="square" lIns="0" tIns="20193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>
              <a:spcBef>
                <a:spcPts val="575"/>
              </a:spcBef>
            </a:pPr>
            <a:r>
              <a:rPr lang="zh-CN" altLang="zh-CN" sz="60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风险评估</a:t>
            </a:r>
            <a:r>
              <a:rPr lang="en-US" altLang="zh-CN" sz="32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  <a:sym typeface="+mn-ea"/>
              </a:rPr>
              <a:t>[16]</a:t>
            </a:r>
            <a:br>
              <a:rPr lang="zh-CN" altLang="zh-CN" sz="40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</a:br>
            <a:endParaRPr lang="zh-CN" altLang="zh-CN" sz="4000" kern="0" dirty="0" smtClean="0">
              <a:solidFill>
                <a:schemeClr val="tx2">
                  <a:lumMod val="60000"/>
                  <a:lumOff val="4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+mj-cs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4852670" y="612624"/>
            <a:ext cx="231648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ts val="575"/>
              </a:spcBef>
            </a:pPr>
            <a:r>
              <a:rPr lang="zh-CN" altLang="zh-CN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宋体" panose="02010600030101010101" pitchFamily="2" charset="-122"/>
              </a:rPr>
              <a:t>其他风险评估</a:t>
            </a:r>
            <a:endParaRPr lang="zh-CN" altLang="zh-CN" sz="2800" dirty="0">
              <a:solidFill>
                <a:schemeClr val="tx2">
                  <a:lumMod val="60000"/>
                  <a:lumOff val="4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469900" y="1606550"/>
          <a:ext cx="8448040" cy="7513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4985"/>
                <a:gridCol w="3314065"/>
                <a:gridCol w="4618990"/>
              </a:tblGrid>
              <a:tr h="15760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风险编号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引发原因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可能导致的风险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</a:tr>
              <a:tr h="107378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组员因个人原因无法按时完成个人任务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无法在规定时间内完成当前项目任务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09728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由于工作设备损坏等外界环境原因导致文档丢失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无法在规定时间内完成当前项目任务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0731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由于组员个人能力原因完成任务的质量较差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当前项目任务不达标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07378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由于客户对需求的更改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任务需要重新启动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5467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客户对产品期望值过高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对产品质量不满意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0731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组员退出项目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所属部分任务无法在规定时间内完成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-134620"/>
            <a:ext cx="18288000" cy="2348230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925" y="-134620"/>
            <a:ext cx="3119755" cy="1913255"/>
          </a:xfrm>
          <a:prstGeom prst="rect">
            <a:avLst/>
          </a:prstGeom>
        </p:spPr>
      </p:pic>
      <p:pic>
        <p:nvPicPr>
          <p:cNvPr id="19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24785" y="3868420"/>
            <a:ext cx="2863215" cy="3053715"/>
          </a:xfrm>
          <a:prstGeom prst="rect">
            <a:avLst/>
          </a:prstGeom>
        </p:spPr>
      </p:pic>
      <p:sp>
        <p:nvSpPr>
          <p:cNvPr id="22" name="文本框 99"/>
          <p:cNvSpPr txBox="1"/>
          <p:nvPr/>
        </p:nvSpPr>
        <p:spPr>
          <a:xfrm>
            <a:off x="353060" y="209868"/>
            <a:ext cx="11876088" cy="1660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44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软件配置控制委员会</a:t>
            </a:r>
            <a:r>
              <a:rPr lang="zh-CN" altLang="zh-CN" sz="36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</a:t>
            </a:r>
            <a:r>
              <a:rPr lang="en-US" altLang="zh-CN" sz="36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S</a:t>
            </a:r>
            <a:r>
              <a:rPr lang="zh-CN" altLang="zh-CN" sz="36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CCB）</a:t>
            </a:r>
            <a:r>
              <a:rPr lang="en-US" altLang="zh-CN" sz="36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[17]</a:t>
            </a:r>
            <a:endParaRPr lang="zh-CN" altLang="zh-CN" sz="3200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制定并遵守配置计划，良好的配置管理有助于项目如期实现</a:t>
            </a:r>
            <a:r>
              <a:rPr lang="zh-CN" altLang="zh-CN" sz="24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。</a:t>
            </a:r>
            <a:endParaRPr lang="zh-CN" altLang="zh-CN" sz="2400" dirty="0">
              <a:solidFill>
                <a:srgbClr val="558ED5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3"/>
            </p:custDataLst>
          </p:nvPr>
        </p:nvGraphicFramePr>
        <p:xfrm>
          <a:off x="527050" y="2489154"/>
          <a:ext cx="14492605" cy="67849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0515"/>
                <a:gridCol w="4407535"/>
                <a:gridCol w="8504555"/>
              </a:tblGrid>
              <a:tr h="3657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负责人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软件配置管理角色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职责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A8C9"/>
                    </a:solidFill>
                  </a:tcPr>
                </a:tc>
              </a:tr>
              <a:tr h="145859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PM: 项目经理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开发人员（Developer，DEV）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制定、修改配置计划；审核配置管理员的配置活动；根据团队内制定的配置管理计划完成对应任务。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0445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施芳怡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开发人员（Developer，DEV）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根据团队内制定的配置计划完成对应任务。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0433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杨庆贤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开发人员（Developer，DEV）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根据团队内制定的配置计划完成对应任务。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8288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余张龙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配置管理员（Configuration Management Officer，CMO）开发人员（Developer，DEV）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日常维护管理配置工具；根据配置计划检查配置情况；完成配置统计并交由项目经理审核；</a:t>
                      </a: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根据团队内制定的配置计划完成对应任务。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04394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周文涛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开发人员（Developer，DEV）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根据团队内制定的配置计划完成对应任务。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" name="object 18"/>
          <p:cNvSpPr txBox="1"/>
          <p:nvPr/>
        </p:nvSpPr>
        <p:spPr>
          <a:xfrm>
            <a:off x="14512925" y="9011920"/>
            <a:ext cx="8566150" cy="107632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12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配置管理计划</a:t>
            </a:r>
            <a:endParaRPr kumimoji="0" lang="zh-CN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16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-134620"/>
            <a:ext cx="18288000" cy="1642745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sp>
        <p:nvSpPr>
          <p:cNvPr id="21" name="object 18"/>
          <p:cNvSpPr txBox="1"/>
          <p:nvPr/>
        </p:nvSpPr>
        <p:spPr>
          <a:xfrm>
            <a:off x="14008100" y="9007475"/>
            <a:ext cx="8566150" cy="107632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12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配置管理计划</a:t>
            </a:r>
            <a:endParaRPr kumimoji="0" lang="zh-CN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16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26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94773" y="7023100"/>
            <a:ext cx="2610347" cy="1698888"/>
          </a:xfrm>
          <a:prstGeom prst="rect">
            <a:avLst/>
          </a:prstGeom>
        </p:spPr>
      </p:pic>
      <p:sp>
        <p:nvSpPr>
          <p:cNvPr id="16" name="文本框 99"/>
          <p:cNvSpPr txBox="1"/>
          <p:nvPr/>
        </p:nvSpPr>
        <p:spPr>
          <a:xfrm>
            <a:off x="269875" y="271463"/>
            <a:ext cx="11876088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zh-CN" sz="48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配置库管理</a:t>
            </a:r>
            <a:r>
              <a:rPr lang="en-US" altLang="zh-CN" sz="36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[18]</a:t>
            </a:r>
            <a:endParaRPr lang="en-US" altLang="zh-CN" sz="3600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7" name="文本框 4"/>
          <p:cNvSpPr txBox="1"/>
          <p:nvPr/>
        </p:nvSpPr>
        <p:spPr>
          <a:xfrm>
            <a:off x="101600" y="1051560"/>
            <a:ext cx="937704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R="0" indent="304800" defTabSz="914400" fontAlgn="auto">
              <a:lnSpc>
                <a:spcPct val="200000"/>
              </a:lnSpc>
              <a:buClrTx/>
              <a:buSzTx/>
              <a:buFontTx/>
              <a:defRPr/>
            </a:pPr>
            <a:endParaRPr kumimoji="0" lang="zh-CN" sz="2400" kern="1200" cap="none" spc="0" normalizeH="0" baseline="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R="0" indent="304800" defTabSz="914400" fontAlgn="auto">
              <a:lnSpc>
                <a:spcPct val="200000"/>
              </a:lnSpc>
              <a:buClrTx/>
              <a:buSzTx/>
              <a:buFontTx/>
              <a:defRPr/>
            </a:pPr>
            <a:r>
              <a:rPr kumimoji="0" lang="zh-CN" sz="2800" kern="1200" cap="none" spc="0" normalizeH="0" baseline="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个人分支（组内人员的私有开发空间）</a:t>
            </a:r>
            <a:endParaRPr kumimoji="0" lang="zh-CN" sz="2800" kern="1200" cap="none" spc="0" normalizeH="0" baseline="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R="0" indent="304800" defTabSz="914400" fontAlgn="auto">
              <a:lnSpc>
                <a:spcPct val="200000"/>
              </a:lnSpc>
              <a:buClrTx/>
              <a:buSzTx/>
              <a:buFontTx/>
              <a:defRPr/>
            </a:pPr>
            <a:r>
              <a:rPr kumimoji="0" lang="zh-CN" sz="2800" kern="1200" cap="none" spc="0" normalizeH="0" baseline="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团队分支（存放非正式版本产出）</a:t>
            </a:r>
            <a:r>
              <a:rPr kumimoji="0" lang="en-US" altLang="zh-CN" sz="2800" kern="1200" cap="none" spc="0" normalizeH="0" baseline="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-team</a:t>
            </a:r>
            <a:endParaRPr kumimoji="0" lang="zh-CN" sz="2800" kern="1200" cap="none" spc="0" normalizeH="0" baseline="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R="0" indent="304800" defTabSz="914400" fontAlgn="auto">
              <a:lnSpc>
                <a:spcPct val="200000"/>
              </a:lnSpc>
              <a:buClrTx/>
              <a:buSzTx/>
              <a:buFontTx/>
              <a:defRPr/>
            </a:pPr>
            <a:r>
              <a:rPr kumimoji="0" lang="zh-CN" sz="2800" kern="1200" cap="none" spc="0" normalizeH="0" baseline="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主干分支（存放正式版本产出）</a:t>
            </a:r>
            <a:r>
              <a:rPr kumimoji="0" lang="en-US" altLang="zh-CN" sz="2800" kern="1200" cap="none" spc="0" normalizeH="0" baseline="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-main</a:t>
            </a:r>
            <a:endParaRPr kumimoji="0" lang="en-US" altLang="zh-CN" sz="2800" kern="1200" cap="none" spc="0" normalizeH="0" baseline="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pic>
        <p:nvPicPr>
          <p:cNvPr id="20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770" y="1508125"/>
            <a:ext cx="6084570" cy="739775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8" name="表格 7"/>
          <p:cNvGraphicFramePr/>
          <p:nvPr>
            <p:custDataLst>
              <p:tags r:id="rId4"/>
            </p:custDataLst>
          </p:nvPr>
        </p:nvGraphicFramePr>
        <p:xfrm>
          <a:off x="486728" y="4881880"/>
          <a:ext cx="9979660" cy="40239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2765"/>
                <a:gridCol w="2119630"/>
                <a:gridCol w="2064385"/>
                <a:gridCol w="1997075"/>
                <a:gridCol w="1995805"/>
              </a:tblGrid>
              <a:tr h="11010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角色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人员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个人分支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团队分支</a:t>
                      </a: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-team分支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主干分支</a:t>
                      </a: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-main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</a:tr>
              <a:tr h="46863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项目经理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R/W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R/W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R/W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37096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开发人员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潘仲菁 施芳怡杨庆贤 余张龙周文涛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R/W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R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R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08331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配置管理员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余张龙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R/W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R/W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R/W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0" y="-90170"/>
            <a:ext cx="18288000" cy="1642745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sp>
        <p:nvSpPr>
          <p:cNvPr id="21" name="object 18"/>
          <p:cNvSpPr txBox="1"/>
          <p:nvPr/>
        </p:nvSpPr>
        <p:spPr>
          <a:xfrm>
            <a:off x="14008100" y="9007475"/>
            <a:ext cx="8566150" cy="107632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12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配置管理计划</a:t>
            </a:r>
            <a:endParaRPr kumimoji="0" lang="zh-CN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16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6" name="文本框 99"/>
          <p:cNvSpPr txBox="1"/>
          <p:nvPr/>
        </p:nvSpPr>
        <p:spPr>
          <a:xfrm>
            <a:off x="269875" y="241300"/>
            <a:ext cx="68154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sz="48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配置项计划</a:t>
            </a:r>
            <a:endParaRPr lang="zh-CN" altLang="zh-CN" sz="4800" dirty="0">
              <a:solidFill>
                <a:srgbClr val="558ED5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369252" y="1209675"/>
          <a:ext cx="13622655" cy="8526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3415"/>
                <a:gridCol w="3131185"/>
                <a:gridCol w="2049145"/>
                <a:gridCol w="1440180"/>
                <a:gridCol w="1983105"/>
                <a:gridCol w="1825625"/>
              </a:tblGrid>
              <a:tr h="4826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配置计划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配置项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负责人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关联库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具体时间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B7BB3"/>
                    </a:solidFill>
                  </a:tcPr>
                </a:tc>
              </a:tr>
              <a:tr h="19939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所有个人产出上传至个人工作分支。 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项目阶段个人被分配任务的对应产出，含一切形式（文档、图表、PPT等）</a:t>
                      </a:r>
                      <a:endParaRPr 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endParaRPr 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例：《需求工程项目计划》的子计划等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个人</a:t>
                      </a:r>
                      <a:endParaRPr lang="zh-CN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个人分支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每周六第二次小组例会开始前完成上传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66941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整合后的非正式版本产出上传至team分支。 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项目阶段所有产出的基线版本和非正式版本</a:t>
                      </a:r>
                      <a:endParaRPr 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例：《需求工程项目计划》0.1版本 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由各产出任务对应的负责人上传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团队</a:t>
                      </a: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分支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每周六第二次小组例开始前完成上传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可由项目经理统一上传</a:t>
                      </a:r>
                      <a:endParaRPr lang="zh-CN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5214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所有正式版本的产出上传至主分支。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正式版本的产出（已通过正式评审且无需二改）</a:t>
                      </a:r>
                      <a:endParaRPr 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例：《需求工程项目计划》V1.0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    项目经理 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    主分支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待项目需求工程正式结束后统一上传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最后统一上传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4645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检查各分支的配置情况，并及时修正配置错误。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当前阶段所有已上传的配置项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配置管理员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所有分支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每周一次 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7937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统计所有配置项</a:t>
                      </a:r>
                      <a:endParaRPr lang="zh-CN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当前阶段所有已上传的配置项</a:t>
                      </a:r>
                      <a:endParaRPr lang="zh-CN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配置管理员</a:t>
                      </a:r>
                      <a:endParaRPr lang="zh-CN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所有分支</a:t>
                      </a:r>
                      <a:endParaRPr lang="zh-CN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里程碑正式评审通过后当天</a:t>
                      </a:r>
                      <a:endParaRPr lang="zh-CN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填写配置</a:t>
                      </a:r>
                      <a:r>
                        <a:rPr lang="zh-CN" altLang="en-US" sz="20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项统计</a:t>
                      </a:r>
                      <a:r>
                        <a:rPr lang="en-US" sz="20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表，通过邮件形式及时抄送给整组。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937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定期在本地电脑备份当前阶段所有产出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当前阶段所有已上传的配置项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配置管理员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所有分支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每两周一次（无具体规定日）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4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94773" y="7023100"/>
            <a:ext cx="2610347" cy="1698888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4533245" y="3141345"/>
            <a:ext cx="3460750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*</a:t>
            </a:r>
            <a:r>
              <a:rPr lang="zh-CN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所有配置项变更需要组员</a:t>
            </a:r>
            <a:r>
              <a:rPr lang="zh-CN" sz="2400" b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个人手动修改</a:t>
            </a:r>
            <a:r>
              <a:rPr lang="zh-CN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配置项版本号，主动上传，上传无需通知配置管理员。</a:t>
            </a:r>
            <a:r>
              <a:rPr lang="en-US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 *</a:t>
            </a:r>
            <a:r>
              <a:rPr lang="zh-CN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配置管理员按照配置项计划定期检查配置库情况。</a:t>
            </a:r>
            <a:endParaRPr lang="zh-CN" altLang="en-US" sz="24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sp>
        <p:nvSpPr>
          <p:cNvPr id="21" name="object 18"/>
          <p:cNvSpPr txBox="1"/>
          <p:nvPr/>
        </p:nvSpPr>
        <p:spPr>
          <a:xfrm>
            <a:off x="14008100" y="9007475"/>
            <a:ext cx="8566150" cy="107632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12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配置管理计划</a:t>
            </a:r>
            <a:endParaRPr kumimoji="0" lang="zh-CN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16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6" name="文本框 99"/>
          <p:cNvSpPr txBox="1"/>
          <p:nvPr/>
        </p:nvSpPr>
        <p:spPr>
          <a:xfrm>
            <a:off x="114300" y="439738"/>
            <a:ext cx="11876088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zh-CN" sz="36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附：配置项统计表</a:t>
            </a:r>
            <a:endParaRPr lang="zh-CN" altLang="zh-CN" sz="3600" dirty="0">
              <a:solidFill>
                <a:srgbClr val="558ED5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4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57613" y="6781800"/>
            <a:ext cx="2610347" cy="1698888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923120" y="1688263"/>
          <a:ext cx="11786235" cy="77616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8745"/>
                <a:gridCol w="3928745"/>
                <a:gridCol w="3928745"/>
              </a:tblGrid>
              <a:tr h="1312545">
                <a:tc gridSpan="3"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日期：</a:t>
                      </a:r>
                      <a:endParaRPr lang="en-US" sz="2200" b="1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cPr>
                    <a:lnT w="19050">
                      <a:solidFill>
                        <a:srgbClr val="595959"/>
                      </a:solidFill>
                      <a:prstDash val="solid"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>
                      <a:noFill/>
                    </a:lnB>
                  </a:tcPr>
                </a:tc>
              </a:tr>
              <a:tr h="123444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分支</a:t>
                      </a:r>
                      <a:endParaRPr lang="en-US" sz="2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配置项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统计</a:t>
                      </a:r>
                      <a:endParaRPr lang="zh-CN" altLang="en-US" sz="2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A8C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具体活动</a:t>
                      </a:r>
                      <a:endParaRPr lang="en-US" sz="2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C29C"/>
                    </a:solidFill>
                  </a:tcPr>
                </a:tc>
              </a:tr>
              <a:tr h="8077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077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077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064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07085">
                <a:tc gridSpan="3"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备注：</a:t>
                      </a:r>
                      <a:endParaRPr lang="zh-CN" alt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77925">
                <a:tc gridSpan="3"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配置管理员签字：                                                        项目经理签字：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cP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3801725" y="4474845"/>
            <a:ext cx="409765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en-US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*</a:t>
            </a:r>
            <a:r>
              <a:rPr lang="zh-CN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由</a:t>
            </a:r>
            <a:r>
              <a:rPr lang="zh-CN" sz="2400" b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配置管理员</a:t>
            </a:r>
            <a:r>
              <a:rPr lang="zh-CN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负责撰写，里程碑文件通过正式评审后后填写该表，交由项目经理复审。</a:t>
            </a:r>
            <a:endParaRPr lang="zh-CN" sz="24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0" y="-90170"/>
            <a:ext cx="18288000" cy="1242695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600" y="-321945"/>
            <a:ext cx="3327400" cy="1819275"/>
          </a:xfrm>
          <a:prstGeom prst="rect">
            <a:avLst/>
          </a:prstGeom>
        </p:spPr>
      </p:pic>
      <p:sp>
        <p:nvSpPr>
          <p:cNvPr id="21" name="object 18"/>
          <p:cNvSpPr txBox="1"/>
          <p:nvPr/>
        </p:nvSpPr>
        <p:spPr>
          <a:xfrm>
            <a:off x="13817600" y="8896350"/>
            <a:ext cx="8566150" cy="107632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12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配置管理计划</a:t>
            </a:r>
            <a:endParaRPr kumimoji="0" lang="zh-CN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16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5" name="文本框 99"/>
          <p:cNvSpPr txBox="1"/>
          <p:nvPr/>
        </p:nvSpPr>
        <p:spPr>
          <a:xfrm>
            <a:off x="352425" y="344488"/>
            <a:ext cx="11876088" cy="11988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zh-CN" sz="40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配置项版本控制 </a:t>
            </a:r>
            <a:r>
              <a:rPr lang="en-US" altLang="zh-CN" sz="3200" dirty="0"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[18]</a:t>
            </a:r>
            <a:endParaRPr lang="en-US" altLang="zh-CN" sz="3200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en-US" altLang="zh-CN" sz="3200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0" y="1321435"/>
            <a:ext cx="16341725" cy="4892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304800">
              <a:lnSpc>
                <a:spcPct val="200000"/>
              </a:lnSpc>
            </a:pP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1.每期文档版本号</a:t>
            </a:r>
            <a:r>
              <a:rPr lang="zh-CN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从0.1开始</a:t>
            </a: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记录，每次文档更新、整改后，版本号向前推进0.1。</a:t>
            </a: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304800">
              <a:lnSpc>
                <a:spcPct val="200000"/>
              </a:lnSpc>
            </a:pP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2.若当前文档正处于</a:t>
            </a:r>
            <a:r>
              <a:rPr lang="zh-CN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被修改</a:t>
            </a: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的状态，如从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0.1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向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0.2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跨越中，</a:t>
            </a: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则命名为如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0.1.1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格式。</a:t>
            </a: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304800">
              <a:lnSpc>
                <a:spcPct val="200000"/>
              </a:lnSpc>
            </a:pP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3.文档通过课堂评审后，确定内容完整无需二次修改后，敲定为</a:t>
            </a:r>
            <a:r>
              <a:rPr lang="zh-CN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V1.0版本</a:t>
            </a: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，即正式版</a:t>
            </a: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304800">
              <a:lnSpc>
                <a:spcPct val="200000"/>
              </a:lnSpc>
            </a:pP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4.正式版本将由项目经理负责整理归纳至主分支。</a:t>
            </a: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304800">
              <a:lnSpc>
                <a:spcPct val="200000"/>
              </a:lnSpc>
            </a:pP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5.对配置项的修改（不同版本间的差别）应记录下来，记录在文档开头的“文档修订历史说明”。</a:t>
            </a: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304800">
              <a:lnSpc>
                <a:spcPct val="200000"/>
              </a:lnSpc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6.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会议纪要没有版本号，更新次数少，更新时直接在最新版后面加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}“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（新）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145" y="6334125"/>
            <a:ext cx="7625080" cy="191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" y="6334125"/>
            <a:ext cx="9932035" cy="35426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3690" y="3552825"/>
            <a:ext cx="9838690" cy="572389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-3077210" y="1271"/>
            <a:ext cx="7791450" cy="10287000"/>
            <a:chOff x="0" y="1"/>
            <a:chExt cx="779145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5143500" cy="10287000"/>
            </a:xfrm>
            <a:custGeom>
              <a:avLst/>
              <a:gdLst/>
              <a:ahLst/>
              <a:cxnLst/>
              <a:rect l="l" t="t" r="r" b="b"/>
              <a:pathLst>
                <a:path w="5143500" h="10287000">
                  <a:moveTo>
                    <a:pt x="51434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143499" y="0"/>
                  </a:lnTo>
                  <a:lnTo>
                    <a:pt x="5143499" y="102869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46747"/>
              <a:ext cx="7791029" cy="63912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687" y="1"/>
              <a:ext cx="2573142" cy="25448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159128"/>
              <a:ext cx="3287364" cy="3127871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sp>
        <p:nvSpPr>
          <p:cNvPr id="14" name="object 18"/>
          <p:cNvSpPr txBox="1"/>
          <p:nvPr/>
        </p:nvSpPr>
        <p:spPr>
          <a:xfrm>
            <a:off x="15232380" y="8612188"/>
            <a:ext cx="5702300" cy="141478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项目章程</a:t>
            </a:r>
            <a:endParaRPr kumimoji="0" lang="zh-CN" sz="54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690" y="383540"/>
            <a:ext cx="9744075" cy="2993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625" y="-1270"/>
            <a:ext cx="8851265" cy="10287000"/>
            <a:chOff x="0" y="0"/>
            <a:chExt cx="885126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53125" cy="10287000"/>
            </a:xfrm>
            <a:custGeom>
              <a:avLst/>
              <a:gdLst/>
              <a:ahLst/>
              <a:cxnLst/>
              <a:rect l="l" t="t" r="r" b="b"/>
              <a:pathLst>
                <a:path w="5953125" h="10287000">
                  <a:moveTo>
                    <a:pt x="595312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953124" y="0"/>
                  </a:lnTo>
                  <a:lnTo>
                    <a:pt x="5953124" y="102869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906783" y="7023830"/>
              <a:ext cx="3684950" cy="326316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61719" cy="22273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325" y="3711154"/>
              <a:ext cx="2143124" cy="2486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8818" y="952178"/>
              <a:ext cx="2371786" cy="23113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8485" y="3411855"/>
              <a:ext cx="5732780" cy="40087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" y="6707744"/>
              <a:ext cx="3118292" cy="3000858"/>
            </a:xfrm>
            <a:prstGeom prst="rect">
              <a:avLst/>
            </a:prstGeom>
          </p:spPr>
        </p:pic>
      </p:grpSp>
      <p:sp>
        <p:nvSpPr>
          <p:cNvPr id="13" name="object 10"/>
          <p:cNvSpPr txBox="1"/>
          <p:nvPr/>
        </p:nvSpPr>
        <p:spPr>
          <a:xfrm>
            <a:off x="10363200" y="4507396"/>
            <a:ext cx="7696198" cy="100965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 marR="5080">
              <a:lnSpc>
                <a:spcPts val="7640"/>
              </a:lnSpc>
              <a:spcBef>
                <a:spcPts val="240"/>
              </a:spcBef>
            </a:pPr>
            <a:r>
              <a:rPr lang="en-US" altLang="zh-CN" sz="138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03 </a:t>
            </a:r>
            <a:r>
              <a:rPr lang="zh-CN" altLang="en-US" sz="66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可行性分析</a:t>
            </a:r>
            <a:endParaRPr lang="zh-CN" altLang="en-US" kern="0" spc="-165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15295"/>
            <a:ext cx="18287999" cy="9467330"/>
            <a:chOff x="0" y="515295"/>
            <a:chExt cx="18287999" cy="9467330"/>
          </a:xfrm>
        </p:grpSpPr>
        <p:sp>
          <p:nvSpPr>
            <p:cNvPr id="3" name="object 3"/>
            <p:cNvSpPr/>
            <p:nvPr/>
          </p:nvSpPr>
          <p:spPr>
            <a:xfrm>
              <a:off x="1028700" y="1028700"/>
              <a:ext cx="16230600" cy="8229600"/>
            </a:xfrm>
            <a:custGeom>
              <a:avLst/>
              <a:gdLst/>
              <a:ahLst/>
              <a:cxnLst/>
              <a:rect l="l" t="t" r="r" b="b"/>
              <a:pathLst>
                <a:path w="16230600" h="8229600">
                  <a:moveTo>
                    <a:pt x="16230598" y="8229599"/>
                  </a:moveTo>
                  <a:lnTo>
                    <a:pt x="0" y="8229599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82295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5365686" y="7601376"/>
              <a:ext cx="2922313" cy="23812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5295"/>
              <a:ext cx="2928866" cy="2381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200" y="2628900"/>
              <a:ext cx="5105399" cy="5591174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sp>
        <p:nvSpPr>
          <p:cNvPr id="12" name="object 17"/>
          <p:cNvSpPr txBox="1"/>
          <p:nvPr/>
        </p:nvSpPr>
        <p:spPr>
          <a:xfrm>
            <a:off x="2190750" y="1632268"/>
            <a:ext cx="6608763" cy="1712007"/>
          </a:xfrm>
          <a:prstGeom prst="rect">
            <a:avLst/>
          </a:prstGeom>
        </p:spPr>
        <p:txBody>
          <a:bodyPr vert="horz" wrap="square" lIns="0" tIns="20193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>
              <a:spcBef>
                <a:spcPts val="575"/>
              </a:spcBef>
            </a:pPr>
            <a:r>
              <a:rPr lang="zh-CN" altLang="zh-CN" sz="66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文档目录</a:t>
            </a:r>
            <a:br>
              <a:rPr lang="zh-CN" altLang="zh-CN" sz="66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</a:br>
            <a:endParaRPr lang="zh-CN" altLang="zh-CN" sz="3200" kern="0" dirty="0">
              <a:latin typeface="Verdana" panose="020B0604030504040204" pitchFamily="34" charset="0"/>
              <a:cs typeface="+mj-cs"/>
            </a:endParaRPr>
          </a:p>
        </p:txBody>
      </p:sp>
      <p:sp>
        <p:nvSpPr>
          <p:cNvPr id="11" name="object 22"/>
          <p:cNvSpPr txBox="1"/>
          <p:nvPr/>
        </p:nvSpPr>
        <p:spPr>
          <a:xfrm>
            <a:off x="6705600" y="2628900"/>
            <a:ext cx="9932670" cy="674179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93980" rIns="0" bIns="0" anchor="t">
            <a:spAutoFit/>
          </a:bodyPr>
          <a:lstStyle/>
          <a:p>
            <a:pPr marL="4699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引言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699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可行性研究的前提</a:t>
            </a:r>
            <a:endParaRPr lang="zh-CN" altLang="en-US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699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对现有系统的分析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699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所建议的系统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699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可选择的其他系统方案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699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投资及效益分析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699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社会因素方面的可行性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699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结论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文本框 23"/>
          <p:cNvSpPr txBox="1"/>
          <p:nvPr/>
        </p:nvSpPr>
        <p:spPr>
          <a:xfrm>
            <a:off x="5568950" y="1430020"/>
            <a:ext cx="9918700" cy="1938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[18]</a:t>
            </a:r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可行性研究报告（GB8567——88） </a:t>
            </a:r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（《软件设计文档国家标准》）  </a:t>
            </a:r>
            <a:endParaRPr lang="zh-CN" altLang="en-US" sz="2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8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8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76200" y="4707891"/>
            <a:ext cx="4518025" cy="439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lvl="1" indent="-457200">
              <a:lnSpc>
                <a:spcPct val="150000"/>
              </a:lnSpc>
              <a:spcBef>
                <a:spcPts val="106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800" b="1" spc="90" noProof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优势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：</a:t>
            </a:r>
            <a:endParaRPr lang="zh-CN" altLang="en-US" sz="2400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27100" lvl="1" indent="-457200">
              <a:lnSpc>
                <a:spcPct val="150000"/>
              </a:lnSpc>
              <a:spcBef>
                <a:spcPts val="106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在这个系统中，</a:t>
            </a:r>
            <a:endParaRPr lang="en-US" altLang="zh-CN" sz="2400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84250" lvl="1" indent="-514350">
              <a:lnSpc>
                <a:spcPct val="150000"/>
              </a:lnSpc>
              <a:spcBef>
                <a:spcPts val="1060"/>
              </a:spcBef>
              <a:buFont typeface="+mj-lt"/>
              <a:buAutoNum type="alphaLcParenR"/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满足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了</a:t>
            </a:r>
            <a:r>
              <a:rPr lang="zh-CN" altLang="en-US" sz="2400" b="1" spc="90" noProof="1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教师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上传课程相关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文档、发起讨论、批改作业、设置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课堂测验的需求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</a:t>
            </a:r>
            <a:endParaRPr lang="en-US" altLang="zh-CN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84250" lvl="1" indent="-514350">
              <a:lnSpc>
                <a:spcPct val="150000"/>
              </a:lnSpc>
              <a:spcBef>
                <a:spcPts val="1060"/>
              </a:spcBef>
              <a:buFont typeface="+mj-lt"/>
              <a:buAutoNum type="alphaLcParenR"/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满足</a:t>
            </a:r>
            <a:r>
              <a:rPr lang="zh-CN" altLang="en-US" sz="2400" b="1" spc="90" noProof="1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学生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下载文件，上传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作业的需求。</a:t>
            </a:r>
            <a:endParaRPr lang="zh-CN" altLang="en-US" sz="2400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00600" y="4707890"/>
            <a:ext cx="6619240" cy="5498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lvl="1" indent="-457200">
              <a:lnSpc>
                <a:spcPct val="150000"/>
              </a:lnSpc>
              <a:spcBef>
                <a:spcPts val="106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800" b="1" spc="90" noProof="1" smtClean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劣势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：</a:t>
            </a:r>
            <a:endParaRPr lang="en-US" altLang="zh-CN" sz="2400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84250" lvl="1" indent="-514350">
              <a:lnSpc>
                <a:spcPct val="150000"/>
              </a:lnSpc>
              <a:spcBef>
                <a:spcPts val="1060"/>
              </a:spcBef>
              <a:buFont typeface="+mj-lt"/>
              <a:buAutoNum type="alphaLcParenR"/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多人在线会卡，且目前来说此问题普遍存在，难以解决</a:t>
            </a:r>
            <a:endParaRPr lang="en-US" altLang="zh-CN" sz="2400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84250" lvl="1" indent="-514350">
              <a:lnSpc>
                <a:spcPct val="150000"/>
              </a:lnSpc>
              <a:spcBef>
                <a:spcPts val="1060"/>
              </a:spcBef>
              <a:buFont typeface="+mj-lt"/>
              <a:buAutoNum type="alphaLcParenR"/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首页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</a:t>
            </a:r>
            <a:r>
              <a:rPr lang="zh-CN" altLang="en-US" sz="2400" b="1" spc="90" noProof="1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界面设计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不够直观，没有实现学生希望自动分类各学期的课程的需求（只能手动分类）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</a:t>
            </a:r>
            <a:endParaRPr lang="en-US" altLang="zh-CN" sz="2400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84250" lvl="1" indent="-514350">
              <a:lnSpc>
                <a:spcPct val="150000"/>
              </a:lnSpc>
              <a:spcBef>
                <a:spcPts val="1060"/>
              </a:spcBef>
              <a:buFont typeface="+mj-lt"/>
              <a:buAutoNum type="alphaLcParenR"/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网页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端每次打开都需要重新登录、查看测验成绩的</a:t>
            </a:r>
            <a:r>
              <a:rPr lang="zh-CN" altLang="en-US" sz="2400" b="1" spc="90" noProof="1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操作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比较复杂，不满足学生快速查看的需求。</a:t>
            </a: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13" name="object 18"/>
          <p:cNvSpPr txBox="1"/>
          <p:nvPr/>
        </p:nvSpPr>
        <p:spPr>
          <a:xfrm>
            <a:off x="-2395220" y="9006205"/>
            <a:ext cx="6096000" cy="1199515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lstStyle/>
          <a:p>
            <a:pPr marL="12700" marR="0" algn="r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400" kern="1200" cap="none" spc="235" normalizeH="0" baseline="0" noProof="1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2</a:t>
            </a:r>
            <a:r>
              <a:rPr kumimoji="0" lang="zh-CN" altLang="en-US" sz="4400" kern="1200" cap="none" spc="235" normalizeH="0" baseline="0" noProof="1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可行性分析</a:t>
            </a:r>
            <a:endParaRPr kumimoji="0" lang="en-US" altLang="zh-CN" sz="4400" kern="1200" cap="none" spc="235" normalizeH="0" baseline="0" noProof="1" smtClean="0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algn="ctr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600" kern="1200" cap="none" spc="310" normalizeH="0" baseline="0" noProof="1" smtClean="0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altLang="zh-CN" sz="1600" kern="1200" cap="none" spc="310" normalizeH="0" baseline="0" noProof="1" smtClean="0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altLang="zh-CN" sz="1600" kern="1200" cap="none" spc="310" normalizeH="0" baseline="0" noProof="1" smtClean="0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sp>
        <p:nvSpPr>
          <p:cNvPr id="15" name="object 3"/>
          <p:cNvSpPr/>
          <p:nvPr/>
        </p:nvSpPr>
        <p:spPr>
          <a:xfrm>
            <a:off x="0" y="302760"/>
            <a:ext cx="18288000" cy="3857625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0930" y="746106"/>
            <a:ext cx="8387080" cy="22397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defTabSz="914400" fontAlgn="auto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5400" kern="12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对现有系统的</a:t>
            </a:r>
            <a:r>
              <a:rPr lang="zh-CN" altLang="en-US" sz="5400" kern="1200" dirty="0" smtClean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分析</a:t>
            </a:r>
            <a:br>
              <a:rPr lang="en-US" altLang="zh-CN" sz="5400" kern="1200" dirty="0" smtClean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</a:br>
            <a:br>
              <a:rPr lang="en-US" altLang="zh-CN" sz="1050" kern="1200" dirty="0" smtClean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</a:br>
            <a:r>
              <a:rPr lang="zh-CN" altLang="en-US" sz="3200" b="1" kern="1200" spc="90" noProof="1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lang="en-US" altLang="zh-CN" sz="3200" b="1" spc="90" noProof="1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bb</a:t>
            </a:r>
            <a:r>
              <a:rPr lang="zh-CN" altLang="en-US" sz="3200" b="1" spc="90" noProof="1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平台</a:t>
            </a:r>
            <a:r>
              <a:rPr lang="zh-CN" altLang="en-US" sz="32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（</a:t>
            </a:r>
            <a:r>
              <a:rPr lang="zh-CN" altLang="en-US" sz="32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此处</a:t>
            </a:r>
            <a:r>
              <a:rPr lang="zh-CN" altLang="en-US" sz="32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针对</a:t>
            </a:r>
            <a:r>
              <a:rPr lang="en-US" altLang="zh-CN" sz="32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bb</a:t>
            </a:r>
            <a:r>
              <a:rPr lang="zh-CN" altLang="en-US" sz="32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网页</a:t>
            </a:r>
            <a:r>
              <a:rPr lang="zh-CN" altLang="en-US" sz="32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端进行</a:t>
            </a:r>
            <a:r>
              <a:rPr lang="zh-CN" altLang="en-US" sz="32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分析</a:t>
            </a:r>
            <a:r>
              <a:rPr lang="zh-CN" altLang="en-US" sz="32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）</a:t>
            </a:r>
            <a:endParaRPr lang="en-US" altLang="zh-CN" sz="3200" kern="1200" spc="90" noProof="1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445" y="175895"/>
            <a:ext cx="8455660" cy="3857625"/>
          </a:xfrm>
          <a:prstGeom prst="rect">
            <a:avLst/>
          </a:prstGeom>
        </p:spPr>
      </p:pic>
      <p:sp>
        <p:nvSpPr>
          <p:cNvPr id="20" name="object 8"/>
          <p:cNvSpPr txBox="1"/>
          <p:nvPr/>
        </p:nvSpPr>
        <p:spPr>
          <a:xfrm>
            <a:off x="11237595" y="4498975"/>
            <a:ext cx="2588260" cy="2456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lvl="1" indent="-457200">
              <a:lnSpc>
                <a:spcPct val="150000"/>
              </a:lnSpc>
              <a:spcBef>
                <a:spcPts val="106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800" b="1" spc="90" noProof="1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机会</a:t>
            </a:r>
            <a:r>
              <a:rPr lang="zh-CN" altLang="en-US" sz="2400" b="1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：</a:t>
            </a:r>
            <a:endParaRPr lang="en-US" altLang="zh-CN" sz="2400" b="1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84250" lvl="1" indent="-514350">
              <a:lnSpc>
                <a:spcPct val="150000"/>
              </a:lnSpc>
              <a:spcBef>
                <a:spcPts val="1060"/>
              </a:spcBef>
              <a:buFont typeface="+mj-lt"/>
              <a:buAutoNum type="alphaLcParenR"/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互联网迅猛发展，可借鉴经验丰富</a:t>
            </a:r>
            <a:endParaRPr lang="zh-CN" altLang="en-US" sz="2400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21" name="object 8"/>
          <p:cNvSpPr txBox="1"/>
          <p:nvPr/>
        </p:nvSpPr>
        <p:spPr>
          <a:xfrm>
            <a:off x="13832205" y="4498975"/>
            <a:ext cx="4279900" cy="5362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lvl="1" indent="-457200">
              <a:lnSpc>
                <a:spcPct val="150000"/>
              </a:lnSpc>
              <a:spcBef>
                <a:spcPts val="106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800" b="1" spc="90" noProof="1" smtClean="0">
                <a:solidFill>
                  <a:schemeClr val="accent6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挑战</a:t>
            </a:r>
            <a:r>
              <a:rPr lang="zh-CN" altLang="en-US" sz="2400" b="1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：</a:t>
            </a:r>
            <a:endParaRPr lang="en-US" altLang="zh-CN" sz="2400" b="1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84250" lvl="1" indent="-514350">
              <a:lnSpc>
                <a:spcPct val="150000"/>
              </a:lnSpc>
              <a:spcBef>
                <a:spcPts val="1060"/>
              </a:spcBef>
              <a:buFont typeface="+mj-lt"/>
              <a:buAutoNum type="alphaLcParenR"/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原则上需要满足不同的客户需求，但是实际非常容易出现无法满足用户偏好改变导致的新的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学习需求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，的情况。</a:t>
            </a:r>
            <a:endParaRPr lang="en-US" altLang="zh-CN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84250" lvl="1" indent="-514350">
              <a:lnSpc>
                <a:spcPct val="150000"/>
              </a:lnSpc>
              <a:spcBef>
                <a:spcPts val="1060"/>
              </a:spcBef>
              <a:buFont typeface="+mj-lt"/>
              <a:buAutoNum type="alphaLcParenR"/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市场上已经出现类似：学在城院的替代性产品，</a:t>
            </a:r>
            <a:r>
              <a:rPr lang="zh-CN" altLang="en-US" sz="2400" spc="90" noProof="1" smtClean="0">
                <a:solidFill>
                  <a:schemeClr val="accent6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面临淘汰风险</a:t>
            </a:r>
            <a:endParaRPr lang="zh-CN" altLang="en-US" sz="2400" spc="90" noProof="1" smtClean="0">
              <a:solidFill>
                <a:schemeClr val="accent6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grpSp>
        <p:nvGrpSpPr>
          <p:cNvPr id="17" name="object 9"/>
          <p:cNvGrpSpPr/>
          <p:nvPr/>
        </p:nvGrpSpPr>
        <p:grpSpPr>
          <a:xfrm>
            <a:off x="0" y="175895"/>
            <a:ext cx="7419619" cy="4564467"/>
            <a:chOff x="10911111" y="2067561"/>
            <a:chExt cx="6846102" cy="3780544"/>
          </a:xfrm>
        </p:grpSpPr>
        <p:pic>
          <p:nvPicPr>
            <p:cNvPr id="18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02736" y="3652577"/>
              <a:ext cx="2954477" cy="2195528"/>
            </a:xfrm>
            <a:prstGeom prst="rect">
              <a:avLst/>
            </a:prstGeom>
          </p:spPr>
        </p:pic>
        <p:pic>
          <p:nvPicPr>
            <p:cNvPr id="19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1111" y="2067561"/>
              <a:ext cx="1142536" cy="103242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/>
          <p:cNvSpPr/>
          <p:nvPr/>
        </p:nvSpPr>
        <p:spPr>
          <a:xfrm>
            <a:off x="0" y="-27940"/>
            <a:ext cx="18288000" cy="1724660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70" y="-9013"/>
            <a:ext cx="3119718" cy="170585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09370" y="175895"/>
            <a:ext cx="11602085" cy="2239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defTabSz="914400" fontAlgn="auto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5400" kern="12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对现有系统的</a:t>
            </a:r>
            <a:r>
              <a:rPr lang="zh-CN" altLang="en-US" sz="5400" kern="1200" dirty="0" smtClean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分析</a:t>
            </a:r>
            <a:br>
              <a:rPr lang="en-US" altLang="zh-CN" sz="5400" kern="1200" dirty="0" smtClean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</a:br>
            <a:br>
              <a:rPr lang="en-US" altLang="zh-CN" sz="1050" kern="1200" dirty="0" smtClean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</a:br>
            <a:r>
              <a:rPr lang="zh-CN" altLang="en-US" sz="3200" b="1" kern="1200" spc="90" noProof="1" smtClean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</a:rPr>
              <a:t>二、</a:t>
            </a:r>
            <a:r>
              <a:rPr lang="zh-CN" altLang="en-US" sz="3200" spc="90" noProof="1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雨</a:t>
            </a:r>
            <a:r>
              <a:rPr lang="zh-CN" altLang="en-US" sz="3200" spc="90" noProof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课堂之类的小</a:t>
            </a:r>
            <a:r>
              <a:rPr lang="zh-CN" altLang="en-US" sz="3200" spc="90" noProof="1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程序（此处以</a:t>
            </a:r>
            <a:r>
              <a:rPr lang="zh-CN" altLang="en-US" sz="3200" b="1" spc="90" noProof="1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雨课堂</a:t>
            </a:r>
            <a:r>
              <a:rPr lang="zh-CN" altLang="en-US" sz="3200" spc="90" noProof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为例）</a:t>
            </a:r>
            <a:endParaRPr lang="zh-CN" altLang="en-US" sz="3200" spc="90" noProof="1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13" name="object 18"/>
          <p:cNvSpPr txBox="1"/>
          <p:nvPr/>
        </p:nvSpPr>
        <p:spPr>
          <a:xfrm>
            <a:off x="12047559" y="8995410"/>
            <a:ext cx="6096000" cy="1291590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lstStyle/>
          <a:p>
            <a:pPr marL="12700" marR="0" algn="r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800" kern="1200" cap="none" spc="235" normalizeH="0" baseline="0" noProof="1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2</a:t>
            </a:r>
            <a:r>
              <a:rPr kumimoji="0" lang="zh-CN" altLang="en-US" sz="4800" kern="1200" cap="none" spc="235" normalizeH="0" baseline="0" noProof="1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可行性分析</a:t>
            </a:r>
            <a:endParaRPr kumimoji="0" lang="en-US" altLang="zh-CN" sz="4800" kern="1200" cap="none" spc="235" normalizeH="0" baseline="0" noProof="1" smtClean="0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algn="ctr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kern="1200" cap="none" spc="310" normalizeH="0" baseline="0" noProof="1" smtClean="0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altLang="zh-CN" kern="1200" cap="none" spc="310" normalizeH="0" baseline="0" noProof="1" smtClean="0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altLang="zh-CN" kern="1200" cap="none" spc="310" normalizeH="0" baseline="0" noProof="1" smtClean="0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7" name="图片 6" descr="dc253755d8a47436aa122a932b0e66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1455" y="2016125"/>
            <a:ext cx="3161665" cy="6844665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553720" y="2916555"/>
          <a:ext cx="11605260" cy="656463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802630"/>
                <a:gridCol w="5802630"/>
              </a:tblGrid>
              <a:tr h="3733165">
                <a:tc>
                  <a:txBody>
                    <a:bodyPr/>
                    <a:lstStyle/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Wingdings" panose="05000000000000000000" pitchFamily="2" charset="2"/>
                        <a:buChar char="u"/>
                        <a:defRPr/>
                      </a:pPr>
                      <a:r>
                        <a:rPr lang="zh-CN" altLang="en-US" sz="2800" spc="90" noProof="1" smtClean="0">
                          <a:solidFill>
                            <a:srgbClr val="C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优势</a:t>
                      </a:r>
                      <a:r>
                        <a:rPr lang="zh-CN" altLang="en-US" sz="200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</a:t>
                      </a:r>
                      <a:endParaRPr lang="en-US" altLang="zh-CN" sz="200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marL="984250" lvl="1" indent="-51435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无需安装。</a:t>
                      </a:r>
                      <a:endParaRPr lang="en-US" altLang="zh-CN" sz="2000" b="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marL="984250" lvl="1" indent="-51435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课堂上</a:t>
                      </a:r>
                      <a:r>
                        <a:rPr lang="zh-CN" altLang="en-US" sz="2000" b="1" spc="90" noProof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实时</a:t>
                      </a:r>
                      <a:r>
                        <a:rPr lang="zh-CN" altLang="en-US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答题、</a:t>
                      </a:r>
                      <a:r>
                        <a:rPr lang="zh-CN" altLang="en-US" sz="2000" b="1" spc="90" noProof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弹幕互动</a:t>
                      </a:r>
                      <a:r>
                        <a:rPr lang="zh-CN" altLang="en-US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，满足为师生提供完整立体的数据支持，个性化报表、自动任务提醒的需求。</a:t>
                      </a:r>
                      <a:endParaRPr lang="zh-CN" altLang="en-US" sz="2000" b="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endParaRPr lang="zh-CN" altLang="en-US" sz="2000" b="0" spc="90" noProof="1" dirty="0" smtClean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Wingdings" panose="05000000000000000000" pitchFamily="2" charset="2"/>
                        <a:buChar char="u"/>
                        <a:defRPr/>
                      </a:pPr>
                      <a:r>
                        <a:rPr lang="zh-CN" altLang="en-US" sz="2800" spc="90" noProof="1" smtClean="0">
                          <a:solidFill>
                            <a:srgbClr val="00B05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劣势</a:t>
                      </a:r>
                      <a:r>
                        <a:rPr lang="zh-CN" altLang="en-US" sz="2800" spc="90" noProof="1" smtClean="0">
                          <a:solidFill>
                            <a:srgbClr val="C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</a:t>
                      </a:r>
                      <a:endParaRPr lang="zh-CN" altLang="en-US" sz="200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清晰度太低，无法满足学生清楚浏览</a:t>
                      </a:r>
                      <a:r>
                        <a:rPr lang="en-US" altLang="zh-CN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</a:t>
                      </a:r>
                      <a:r>
                        <a:rPr lang="zh-CN" altLang="en-US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中图片的需求，且不能保存单张</a:t>
                      </a:r>
                      <a:r>
                        <a:rPr lang="en-US" altLang="zh-CN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</a:t>
                      </a:r>
                      <a:r>
                        <a:rPr lang="zh-CN" altLang="en-US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。</a:t>
                      </a:r>
                      <a:endParaRPr lang="zh-CN" altLang="en-US" sz="2000" b="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没有客户端，受限于微信，非常不方便。</a:t>
                      </a:r>
                      <a:endParaRPr lang="zh-CN" altLang="en-US" sz="2000" b="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雨课堂缺乏对课程和任课老师的评价，侧重点在于课前</a:t>
                      </a:r>
                      <a:r>
                        <a:rPr lang="en-US" altLang="zh-CN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-</a:t>
                      </a:r>
                      <a:r>
                        <a:rPr lang="zh-CN" altLang="en-US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课上</a:t>
                      </a:r>
                      <a:r>
                        <a:rPr lang="en-US" altLang="zh-CN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-</a:t>
                      </a:r>
                      <a:r>
                        <a:rPr lang="zh-CN" altLang="en-US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课后的教学环节。</a:t>
                      </a:r>
                      <a:endParaRPr lang="zh-CN" altLang="en-US" sz="2000" b="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endParaRPr lang="zh-CN" altLang="en-US" sz="2000" b="0" spc="90" noProof="1" dirty="0" smtClean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/>
                </a:tc>
              </a:tr>
              <a:tr h="2831465">
                <a:tc>
                  <a:txBody>
                    <a:bodyPr/>
                    <a:lstStyle/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Wingdings" panose="05000000000000000000" pitchFamily="2" charset="2"/>
                        <a:buChar char="u"/>
                        <a:defRPr/>
                      </a:pPr>
                      <a:r>
                        <a:rPr lang="zh-CN" altLang="en-US" sz="2800" b="1" spc="90" noProof="1" smtClean="0">
                          <a:solidFill>
                            <a:srgbClr val="0070C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机会</a:t>
                      </a:r>
                      <a:r>
                        <a:rPr lang="zh-CN" altLang="en-US" sz="2000" b="1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：</a:t>
                      </a:r>
                      <a:endParaRPr lang="en-US" altLang="zh-CN" sz="2000" b="1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用户基数大。</a:t>
                      </a:r>
                      <a:endParaRPr lang="en-US" altLang="zh-CN" sz="200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现阶段，小程序比较热门。</a:t>
                      </a:r>
                      <a:endParaRPr lang="zh-CN" altLang="en-US" sz="200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endParaRPr lang="zh-CN" altLang="en-US" sz="2000" spc="90" noProof="1" dirty="0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Wingdings" panose="05000000000000000000" pitchFamily="2" charset="2"/>
                        <a:buChar char="u"/>
                        <a:defRPr/>
                      </a:pPr>
                      <a:r>
                        <a:rPr lang="zh-CN" altLang="en-US" sz="2800" b="1" spc="90" noProof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挑战：</a:t>
                      </a:r>
                      <a:endParaRPr lang="en-US" altLang="zh-CN" sz="2000" b="1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违规会被封号</a:t>
                      </a:r>
                      <a:endParaRPr lang="en-US" altLang="zh-CN" sz="200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小程序作为一种新型方案，网上的相关信息仍然不成熟，需要不断摸索</a:t>
                      </a:r>
                      <a:endParaRPr lang="en-US" altLang="zh-CN" sz="200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endParaRPr lang="en-US" altLang="zh-CN" sz="2000" spc="90" noProof="1" dirty="0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040" y="310515"/>
            <a:ext cx="1238250" cy="1246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src=http---pic.51yuansu.com-pic3-cover-00-64-86-58736e3bbac8c_610.jpg&amp;refer=http---pic.51yuans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86055" y="2748915"/>
            <a:ext cx="4555490" cy="4877435"/>
          </a:xfrm>
          <a:prstGeom prst="rect">
            <a:avLst/>
          </a:prstGeom>
        </p:spPr>
      </p:pic>
      <p:sp>
        <p:nvSpPr>
          <p:cNvPr id="15" name="object 3"/>
          <p:cNvSpPr/>
          <p:nvPr/>
        </p:nvSpPr>
        <p:spPr>
          <a:xfrm>
            <a:off x="0" y="-60960"/>
            <a:ext cx="18288000" cy="1724660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0715" y="638626"/>
            <a:ext cx="8869680" cy="809837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270"/>
              </a:spcBef>
            </a:pPr>
            <a:r>
              <a:rPr lang="zh-CN" altLang="en-US" sz="5400" kern="12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对所建议系统的</a:t>
            </a:r>
            <a:r>
              <a:rPr lang="zh-CN" altLang="en-US" sz="5400" kern="1200" dirty="0" smtClean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说明</a:t>
            </a:r>
            <a:r>
              <a:rPr lang="zh-CN" altLang="en-US" sz="3200" kern="1200" dirty="0" smtClean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</a:t>
            </a:r>
            <a:r>
              <a:rPr lang="en-US" altLang="zh-CN" sz="3200" kern="1200" dirty="0" smtClean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App</a:t>
            </a:r>
            <a:r>
              <a:rPr lang="zh-CN" altLang="en-US" sz="3200" kern="1200" dirty="0" smtClean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）</a:t>
            </a:r>
            <a:endParaRPr sz="32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">
            <a:off x="15055215" y="4121150"/>
            <a:ext cx="1706245" cy="933450"/>
          </a:xfrm>
          <a:prstGeom prst="rect">
            <a:avLst/>
          </a:prstGeom>
        </p:spPr>
      </p:pic>
      <p:sp>
        <p:nvSpPr>
          <p:cNvPr id="14" name="object 18"/>
          <p:cNvSpPr txBox="1"/>
          <p:nvPr/>
        </p:nvSpPr>
        <p:spPr>
          <a:xfrm>
            <a:off x="11963668" y="8330790"/>
            <a:ext cx="6096000" cy="1568450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lstStyle/>
          <a:p>
            <a:pPr marL="12700" marR="0" algn="r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6000" kern="1200" cap="none" spc="235" normalizeH="0" baseline="0" noProof="1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3</a:t>
            </a:r>
            <a:r>
              <a:rPr kumimoji="0" lang="zh-CN" altLang="en-US" sz="6000" kern="1200" cap="none" spc="235" normalizeH="0" baseline="0" noProof="1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可行性分析</a:t>
            </a:r>
            <a:endParaRPr kumimoji="0" lang="en-US" altLang="zh-CN" sz="6000" kern="1200" cap="none" spc="235" normalizeH="0" baseline="0" noProof="1" smtClean="0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algn="ctr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400" kern="1200" cap="none" spc="310" normalizeH="0" baseline="0" noProof="1" smtClean="0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altLang="zh-CN" sz="2400" kern="1200" cap="none" spc="310" normalizeH="0" baseline="0" noProof="1" smtClean="0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altLang="zh-CN" sz="2400" kern="1200" cap="none" spc="310" normalizeH="0" baseline="0" noProof="1" smtClean="0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6" name="object 6"/>
          <p:cNvSpPr txBox="1"/>
          <p:nvPr/>
        </p:nvSpPr>
        <p:spPr>
          <a:xfrm>
            <a:off x="762000" y="9331735"/>
            <a:ext cx="67818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lvl="1" indent="-457200">
              <a:lnSpc>
                <a:spcPct val="150000"/>
              </a:lnSpc>
              <a:spcBef>
                <a:spcPts val="106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根据以上分析，本项目最终选择</a:t>
            </a:r>
            <a:r>
              <a:rPr lang="en-US" altLang="zh-CN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APP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方案。</a:t>
            </a: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640951" y="2261460"/>
          <a:ext cx="11226564" cy="6319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613282"/>
                <a:gridCol w="5613282"/>
              </a:tblGrid>
              <a:tr h="370840">
                <a:tc>
                  <a:txBody>
                    <a:bodyPr/>
                    <a:lstStyle/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Wingdings" panose="05000000000000000000" pitchFamily="2" charset="2"/>
                        <a:buChar char="u"/>
                        <a:defRPr/>
                      </a:pPr>
                      <a:r>
                        <a:rPr lang="zh-CN" altLang="en-US" sz="2800" spc="90" noProof="1" smtClean="0">
                          <a:solidFill>
                            <a:srgbClr val="C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优势</a:t>
                      </a:r>
                      <a:r>
                        <a:rPr lang="zh-CN" altLang="en-US" sz="200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：</a:t>
                      </a:r>
                      <a:endParaRPr lang="en-US" altLang="zh-CN" sz="200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相较于小程序和网页来说，可以设计更多系统功能，</a:t>
                      </a:r>
                      <a:endParaRPr lang="en-US" altLang="zh-CN" sz="2000" b="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可以有效的提供多课程交叉的资源共享与控制，从而更高程度的实现选题中所提到的需求，更契合用户的需求。</a:t>
                      </a:r>
                      <a:endParaRPr lang="zh-CN" altLang="en-US" sz="2000" b="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endParaRPr lang="zh-CN" altLang="en-US" sz="2000" b="0" spc="90" noProof="1" dirty="0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Wingdings" panose="05000000000000000000" pitchFamily="2" charset="2"/>
                        <a:buChar char="u"/>
                        <a:defRPr/>
                      </a:pPr>
                      <a:r>
                        <a:rPr lang="zh-CN" altLang="en-US" sz="2800" spc="90" noProof="1" smtClean="0">
                          <a:solidFill>
                            <a:srgbClr val="00B05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劣势：</a:t>
                      </a:r>
                      <a:endParaRPr lang="en-US" altLang="zh-CN" sz="2800" spc="90" noProof="1" smtClean="0">
                        <a:solidFill>
                          <a:srgbClr val="00B05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4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版本需要不断地更新。</a:t>
                      </a:r>
                      <a:endParaRPr lang="en-US" altLang="zh-CN" sz="2400" b="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4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需要从应用商店下载</a:t>
                      </a:r>
                      <a:endParaRPr lang="zh-CN" altLang="en-US" sz="2000" b="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endParaRPr lang="zh-CN" altLang="en-US" sz="2000" b="0" spc="90" noProof="1" dirty="0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Wingdings" panose="05000000000000000000" pitchFamily="2" charset="2"/>
                        <a:buChar char="u"/>
                        <a:defRPr/>
                      </a:pPr>
                      <a:r>
                        <a:rPr lang="zh-CN" altLang="en-US" sz="2800" b="1" spc="90" noProof="1" smtClean="0">
                          <a:solidFill>
                            <a:srgbClr val="0070C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机会</a:t>
                      </a:r>
                      <a:r>
                        <a:rPr lang="zh-CN" altLang="en-US" sz="2000" b="1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</a:t>
                      </a:r>
                      <a:endParaRPr lang="en-US" altLang="zh-CN" sz="2000" b="1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基于智能手机的大量普及，移动端的用户基数明显比网页端要大。</a:t>
                      </a:r>
                      <a:endParaRPr lang="en-US" altLang="zh-CN" sz="200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再加上从用户的操作角度来看，</a:t>
                      </a:r>
                      <a:r>
                        <a:rPr lang="en-US" altLang="zh-CN" sz="200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APP</a:t>
                      </a:r>
                      <a:r>
                        <a:rPr lang="zh-CN" altLang="en-US" sz="200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操作难度小。</a:t>
                      </a:r>
                      <a:endParaRPr lang="zh-CN" altLang="en-US" sz="200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endParaRPr lang="zh-CN" altLang="en-US" sz="2000" spc="90" noProof="1" dirty="0" smtClean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Wingdings" panose="05000000000000000000" pitchFamily="2" charset="2"/>
                        <a:buChar char="u"/>
                        <a:defRPr/>
                      </a:pPr>
                      <a:r>
                        <a:rPr lang="zh-CN" altLang="en-US" sz="2800" b="1" spc="90" noProof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挑战：</a:t>
                      </a:r>
                      <a:endParaRPr lang="en-US" altLang="zh-CN" sz="2000" b="1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市面上已经有很多类似系统存在，需要看清市场方向，打造一些亮点和创新</a:t>
                      </a:r>
                      <a:endParaRPr lang="en-US" altLang="zh-CN" sz="200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需要满足用户不断变化的需求</a:t>
                      </a:r>
                      <a:endParaRPr lang="en-US" altLang="zh-CN" sz="200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endParaRPr lang="en-US" altLang="zh-CN" sz="2000" spc="90" noProof="1" dirty="0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6915" y="-379730"/>
            <a:ext cx="3734435" cy="2043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8039100" cy="10287000"/>
          </a:xfrm>
          <a:custGeom>
            <a:avLst/>
            <a:gdLst/>
            <a:ahLst/>
            <a:cxnLst/>
            <a:rect l="l" t="t" r="r" b="b"/>
            <a:pathLst>
              <a:path w="8039100" h="10287000">
                <a:moveTo>
                  <a:pt x="80390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8039099" y="0"/>
                </a:lnTo>
                <a:lnTo>
                  <a:pt x="80390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50224"/>
            <a:ext cx="4476115" cy="144970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0" defTabSz="914400" fontAlgn="auto">
              <a:spcBef>
                <a:spcPts val="580"/>
              </a:spcBef>
              <a:defRPr/>
            </a:pPr>
            <a:r>
              <a:rPr lang="en-US" altLang="zh-CN" sz="6000" kern="1200" spc="235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3</a:t>
            </a:r>
            <a:r>
              <a:rPr lang="zh-CN" altLang="en-US" sz="6000" kern="1200" spc="235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可行性分析</a:t>
            </a:r>
            <a:br>
              <a:rPr lang="en-US" altLang="zh-CN" sz="6000" kern="1200" spc="235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</a:br>
            <a:r>
              <a:rPr lang="zh-CN" altLang="en-US" sz="3200" kern="1200" spc="31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lang="zh-CN" altLang="zh-CN" sz="3200" kern="1200" spc="31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lang="zh-CN" altLang="zh-CN" sz="3200" kern="1200" spc="31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558106"/>
            <a:ext cx="8973820" cy="6729095"/>
            <a:chOff x="0" y="3558106"/>
            <a:chExt cx="8973820" cy="6729095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28700" y="4390364"/>
              <a:ext cx="6086474" cy="48672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2763" y="7754709"/>
              <a:ext cx="3300456" cy="25322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558106"/>
              <a:ext cx="1981213" cy="2716862"/>
            </a:xfrm>
            <a:prstGeom prst="rect">
              <a:avLst/>
            </a:prstGeom>
          </p:spPr>
        </p:pic>
      </p:grpSp>
      <p:sp>
        <p:nvSpPr>
          <p:cNvPr id="11" name="object 5"/>
          <p:cNvSpPr txBox="1"/>
          <p:nvPr/>
        </p:nvSpPr>
        <p:spPr>
          <a:xfrm>
            <a:off x="9372600" y="743580"/>
            <a:ext cx="7772399" cy="8496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32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技术条件</a:t>
            </a:r>
            <a:r>
              <a:rPr lang="zh-CN" altLang="en-US" sz="3200" dirty="0">
                <a:solidFill>
                  <a:srgbClr val="558ED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方面的可行性</a:t>
            </a:r>
            <a:endParaRPr lang="en-US" altLang="zh-CN" sz="32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en-US" altLang="zh-CN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r>
              <a:rPr lang="en-US" altLang="zh-CN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 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人员技术：</a:t>
            </a:r>
            <a:r>
              <a:rPr lang="en-US" altLang="zh-CN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首先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，本项目组目前有的</a:t>
            </a:r>
            <a:r>
              <a:rPr lang="en-US" altLang="zh-CN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5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位小组成员，均为软件工程大三学生，都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有一定的文字功底，能够完成相关文档的编写。同时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，互联网各种学习网站的存在也为小组成员在咨询学长和老师之外，提供另一种解决问题的方法。</a:t>
            </a: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   软件技术：已经获得类似</a:t>
            </a:r>
            <a:r>
              <a:rPr lang="en-US" altLang="zh-CN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WPS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、</a:t>
            </a:r>
            <a:r>
              <a:rPr lang="en-US" altLang="zh-CN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Project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等软件的使用权，可以进行相关的任务。本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项目选择使用</a:t>
            </a:r>
            <a:r>
              <a:rPr lang="en-US" altLang="zh-CN" sz="2400" b="1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Pixso</a:t>
            </a:r>
            <a:r>
              <a:rPr lang="zh-CN" altLang="en-US" sz="2400" b="1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的网页端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进行原型设计，这种方法有助于设计师更深入地理解用户，研究用户的功能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及其他潜在的需求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。通过设计满足用户心理及体验方面的需求，来直观地得到用户的回馈信息，具有一定的合理性、适宜性以及先进性。</a:t>
            </a: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所以本项目在规定的期限内，具备技术可行性。</a:t>
            </a: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8039100" cy="10287000"/>
          </a:xfrm>
          <a:custGeom>
            <a:avLst/>
            <a:gdLst/>
            <a:ahLst/>
            <a:cxnLst/>
            <a:rect l="l" t="t" r="r" b="b"/>
            <a:pathLst>
              <a:path w="8039100" h="10287000">
                <a:moveTo>
                  <a:pt x="80390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8039099" y="0"/>
                </a:lnTo>
                <a:lnTo>
                  <a:pt x="80390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50224"/>
            <a:ext cx="4476115" cy="144970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0" defTabSz="914400" fontAlgn="auto">
              <a:spcBef>
                <a:spcPts val="580"/>
              </a:spcBef>
              <a:defRPr/>
            </a:pPr>
            <a:r>
              <a:rPr lang="en-US" altLang="zh-CN" sz="6000" kern="1200" spc="235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3</a:t>
            </a:r>
            <a:r>
              <a:rPr lang="zh-CN" altLang="en-US" sz="6000" kern="1200" spc="235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可行性分析</a:t>
            </a:r>
            <a:br>
              <a:rPr lang="en-US" altLang="zh-CN" sz="6000" kern="1200" spc="235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</a:br>
            <a:r>
              <a:rPr lang="zh-CN" altLang="en-US" sz="3200" kern="1200" spc="31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lang="zh-CN" altLang="zh-CN" sz="3200" kern="1200" spc="31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lang="zh-CN" altLang="zh-CN" sz="3200" kern="1200" spc="31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558106"/>
            <a:ext cx="8973820" cy="6729095"/>
            <a:chOff x="0" y="3558106"/>
            <a:chExt cx="8973820" cy="6729095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28700" y="4390364"/>
              <a:ext cx="6086474" cy="48672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2763" y="7754709"/>
              <a:ext cx="3300456" cy="25322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558106"/>
              <a:ext cx="1981213" cy="2716862"/>
            </a:xfrm>
            <a:prstGeom prst="rect">
              <a:avLst/>
            </a:prstGeom>
          </p:spPr>
        </p:pic>
      </p:grpSp>
      <p:sp>
        <p:nvSpPr>
          <p:cNvPr id="11" name="object 5"/>
          <p:cNvSpPr txBox="1"/>
          <p:nvPr/>
        </p:nvSpPr>
        <p:spPr>
          <a:xfrm>
            <a:off x="9372600" y="743580"/>
            <a:ext cx="7772399" cy="912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3200" b="1" dirty="0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法律方面</a:t>
            </a:r>
            <a:r>
              <a:rPr lang="zh-CN" altLang="en-US" sz="3200" dirty="0">
                <a:solidFill>
                  <a:srgbClr val="558ED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的可行性</a:t>
            </a:r>
            <a:endParaRPr lang="en-US" altLang="zh-CN" sz="32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   </a:t>
            </a:r>
            <a:r>
              <a:rPr lang="zh-CN" altLang="en-US" sz="2400" b="1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本</a:t>
            </a:r>
            <a:r>
              <a:rPr lang="zh-CN" altLang="en-US" sz="2400" b="1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项目遵守中华人民共和国法律法规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，且仅供软件需求分析与原理课程使用（不做实际开发），不签任何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协议，不做商业用途。。</a:t>
            </a: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   所以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本项目具备法律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可行性</a:t>
            </a:r>
            <a:endParaRPr lang="en-US" altLang="zh-CN" sz="2400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使用</a:t>
            </a:r>
            <a:r>
              <a:rPr lang="zh-CN" altLang="en-US" sz="3200" b="1" dirty="0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方面</a:t>
            </a:r>
            <a:r>
              <a:rPr lang="zh-CN" altLang="en-US" sz="3200" dirty="0">
                <a:solidFill>
                  <a:srgbClr val="558ED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的可行性</a:t>
            </a:r>
            <a:endParaRPr lang="en-US" altLang="zh-CN" sz="32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  本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项目的</a:t>
            </a:r>
            <a:r>
              <a:rPr lang="zh-CN" altLang="en-US" sz="2400" b="1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用户群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分为</a:t>
            </a:r>
            <a:r>
              <a:rPr lang="zh-CN" altLang="en-US" sz="2400" b="1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教师、学生和没选这些课，但是感兴趣的学生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。本项目尽可能提供更人性化，更直观的界面，满足用户的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需求。所有预期的想法，理念都是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基于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用户在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简单操作后可以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正常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使用且需求得到满足的条件所产生的。</a:t>
            </a: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   所以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本项目具备使用可行性。</a:t>
            </a: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7997" cy="52863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65692" y="5597538"/>
              <a:ext cx="3552824" cy="3467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6188" y="8661322"/>
              <a:ext cx="3502927" cy="16256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19678" y="4473529"/>
              <a:ext cx="1685924" cy="16287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30755" y="5711826"/>
              <a:ext cx="1257243" cy="21335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447800" y="6743700"/>
            <a:ext cx="7696198" cy="100965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 marR="5080">
              <a:lnSpc>
                <a:spcPts val="7640"/>
              </a:lnSpc>
              <a:spcBef>
                <a:spcPts val="240"/>
              </a:spcBef>
            </a:pPr>
            <a:r>
              <a:rPr lang="en-US" altLang="zh-CN" sz="138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04 </a:t>
            </a:r>
            <a:r>
              <a:rPr lang="zh-CN" altLang="en-US" sz="66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会议纪要</a:t>
            </a:r>
            <a:r>
              <a:rPr lang="en-US" altLang="zh-CN" sz="66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(</a:t>
            </a:r>
            <a:r>
              <a:rPr lang="zh-CN" altLang="en-US" sz="66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摘选）</a:t>
            </a:r>
            <a:endParaRPr lang="zh-CN" altLang="en-US" sz="6600" kern="0" spc="-235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19"/>
            <a:ext cx="3119718" cy="170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541752" y="270771"/>
            <a:ext cx="2746247" cy="18383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7430" y="9108185"/>
            <a:ext cx="3333749" cy="1178813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889625" y="397510"/>
            <a:ext cx="617537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SRA-G25每周例会会议纪要</a:t>
            </a:r>
            <a:endParaRPr lang="zh-CN" sz="3200" b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 algn="ctr"/>
            <a:r>
              <a:rPr lang="zh-CN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记录人：周文涛</a:t>
            </a:r>
            <a:r>
              <a:rPr lang="en-US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  </a:t>
            </a:r>
            <a:r>
              <a:rPr lang="zh-CN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日期：</a:t>
            </a:r>
            <a:r>
              <a:rPr lang="en-US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2022-03-05</a:t>
            </a:r>
            <a:endParaRPr lang="en-US" altLang="en-US" sz="2400" b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graphicFrame>
        <p:nvGraphicFramePr>
          <p:cNvPr id="16" name="表格 15"/>
          <p:cNvGraphicFramePr/>
          <p:nvPr>
            <p:custDataLst>
              <p:tags r:id="rId3"/>
            </p:custDataLst>
          </p:nvPr>
        </p:nvGraphicFramePr>
        <p:xfrm>
          <a:off x="1255395" y="1713492"/>
          <a:ext cx="13460730" cy="7348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27350"/>
                <a:gridCol w="10533380"/>
              </a:tblGrid>
              <a:tr h="9810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时间</a:t>
                      </a: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2022-03-05 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18:30-19:06 </a:t>
                      </a:r>
                      <a:endParaRPr lang="en-US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23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地点</a:t>
                      </a: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23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会议形式</a:t>
                      </a: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微信群语音会议</a:t>
                      </a:r>
                      <a:endParaRPr lang="en-US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参会成员</a:t>
                      </a: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潘仲菁 施芳怡 杨庆贤 余张龙 周文涛</a:t>
                      </a:r>
                      <a:endParaRPr lang="en-US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9316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缺席组员及情况说明</a:t>
                      </a: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761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会议</a:t>
                      </a:r>
                      <a:r>
                        <a:rPr lang="zh-CN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流程</a:t>
                      </a:r>
                      <a:endParaRPr lang="zh-CN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457200" indent="-457200" algn="l">
                        <a:buAutoNum type="arabicPeriod"/>
                      </a:pPr>
                      <a:r>
                        <a:rPr 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针对2022-03-03例会分配的个人任务进行进度检查，质量检查。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marL="457200" indent="-457200" algn="l">
                        <a:buAutoNum type="arabicPeriod"/>
                      </a:pPr>
                      <a:r>
                        <a:rPr 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总结过程中的问题。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marL="457200" indent="-457200" algn="l">
                        <a:buAutoNum type="arabicPeriod"/>
                      </a:pPr>
                      <a:r>
                        <a:rPr 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小组成员评分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。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13833475" y="9206230"/>
            <a:ext cx="2576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接下表</a:t>
            </a:r>
            <a:endParaRPr lang="zh-CN" altLang="en-US" sz="360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19"/>
            <a:ext cx="3119718" cy="170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366395" y="688340"/>
          <a:ext cx="16340455" cy="22454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5935"/>
                <a:gridCol w="14574520"/>
              </a:tblGrid>
              <a:tr h="80067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会议内容</a:t>
                      </a: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28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1.个人任务检查：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①潘仲菁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：修改质量计划的参考体系和说明；修改配置计划内容和命名规范；增加沟通计划的会议管理；修改《项目章程》模板；根据修改内容调整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《项目计划》《项目章程》《会议纪要》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部分。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完成情况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：质量体系由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MCCall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模型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已修改为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ISO9001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，符合项目；配置计划内容更加详细，命名规范变得简洁但缺少专业性；沟通计划的会议管理部分符合预期；《项目章程》模板参考《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PMBOK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》更有可信度；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部分修改及时。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②施芳怡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：《可行性分析》整体针对需求调整，增加对参考系统的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SWOT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分析；重新设计团队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LOGO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；重新设计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模板并调整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《可行性分析》部分。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完成情况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：《可行性分析》的经济技术法律根据需求调整，内容符合，但法律方面不够真实；增加了对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bb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和雨课堂的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SWOT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分析，但分析和需求关系不够紧密；团队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LOGO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再设计更简洁美观；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模板选择得当，《可行性部分》调整正确。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③杨庆贤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WBS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工作分解图根据甘特图、杨枨老师的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调整涵盖的阶段；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OBS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图增加采购部；成本计划标明人力成本的判断标准，去除和需求无关部分。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完成情况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WBS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图调整更加细致，符合预期；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OBS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图结构正确；成本计划没有标注参考来源；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endParaRPr lang="en-US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06715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endParaRPr lang="en-US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366395" y="-10160"/>
            <a:ext cx="2576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接上表</a:t>
            </a:r>
            <a:endParaRPr lang="zh-CN" altLang="en-US" sz="28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0" y="-142875"/>
            <a:ext cx="3042285" cy="16630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706850" y="9493250"/>
            <a:ext cx="2576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接下表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 flipH="1">
            <a:off x="12145010" y="-65251"/>
            <a:ext cx="7791450" cy="10287000"/>
            <a:chOff x="0" y="1"/>
            <a:chExt cx="779145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5143500" cy="10287000"/>
            </a:xfrm>
            <a:custGeom>
              <a:avLst/>
              <a:gdLst/>
              <a:ahLst/>
              <a:cxnLst/>
              <a:rect l="l" t="t" r="r" b="b"/>
              <a:pathLst>
                <a:path w="5143500" h="10287000">
                  <a:moveTo>
                    <a:pt x="51434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143499" y="0"/>
                  </a:lnTo>
                  <a:lnTo>
                    <a:pt x="5143499" y="102869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1946747"/>
              <a:ext cx="7791029" cy="63912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687" y="1"/>
              <a:ext cx="2573142" cy="25448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159128"/>
              <a:ext cx="3287364" cy="3127871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sp>
        <p:nvSpPr>
          <p:cNvPr id="15" name="object 18"/>
          <p:cNvSpPr txBox="1"/>
          <p:nvPr/>
        </p:nvSpPr>
        <p:spPr>
          <a:xfrm>
            <a:off x="288925" y="8564563"/>
            <a:ext cx="5702300" cy="141478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项目章程</a:t>
            </a:r>
            <a:endParaRPr kumimoji="0" lang="zh-CN" sz="54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9" name="图片 8" descr="d1b9b52056d44a3f4ad32c8d29574f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095" y="380365"/>
            <a:ext cx="9890125" cy="9599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366395" y="688340"/>
          <a:ext cx="16340455" cy="223627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5935"/>
                <a:gridCol w="14574520"/>
              </a:tblGrid>
              <a:tr h="80067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会议内容</a:t>
                      </a: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④余张龙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任务：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增加采购子计划，根据实际和成本选择采购内容。检查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Github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仓库中各个分支是否都按照配置要求上传了个人项目，上传有无出错；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完成情况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：增加了采购子计划，但采购内容不够详细，遗漏了团建部分；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Github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检查结果正确，但个人分支组员的上传不够及时。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⑤周文涛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：重新设计调整会议纪要的框架内容，按照新要求撰写本次会议纪要；风险管理计划不够详细，根据需求阶段增加可能的风险，应给出对应的控制。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完成情况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：会议纪要重新调整了框架，更加详细有说服力。风险管理计划增加了需求规格说明部分的风险考虑，比较全面，在表达上略有欠缺。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endParaRPr lang="en-US" sz="28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8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2.</a:t>
                      </a:r>
                      <a:r>
                        <a:rPr lang="zh-CN" altLang="en-US" sz="28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整体</a:t>
                      </a:r>
                      <a:r>
                        <a:rPr lang="en-US" sz="28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问题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①小组成员水平不一导致进度不一致，组员杨庆贤、余张龙需要加快速度，避免项目任务延期完成引起的质量下降问题。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②现阶段的里程碑文件《需求工程项目计划》距离杨枨老师评审要求可能还有距离，小组成员需要头脑风暴，加快完善。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③UML系列课程的自学应该提上议程。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endParaRPr lang="en-US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06715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endParaRPr lang="en-US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366395" y="-10160"/>
            <a:ext cx="2576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接上表</a:t>
            </a:r>
            <a:endParaRPr lang="zh-CN" altLang="en-US" sz="28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0" y="-142875"/>
            <a:ext cx="3042285" cy="16630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706850" y="9493250"/>
            <a:ext cx="2576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接下表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596555" y="9108185"/>
            <a:ext cx="3333749" cy="1178813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417195" y="813375"/>
          <a:ext cx="15967075" cy="8656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7490"/>
                <a:gridCol w="14459585"/>
              </a:tblGrid>
              <a:tr h="80518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后续</a:t>
                      </a:r>
                      <a:r>
                        <a:rPr lang="zh-CN" alt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分工</a:t>
                      </a:r>
                      <a:endParaRPr lang="zh-CN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①潘仲菁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：整合所有修改过的子计划，提交《需求工程项目计划》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0.4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版本至个人分支；重新修改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《项目计划》修改过的内容，提交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PPT0.4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版本；整合当前所有产出上传至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team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分支。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期限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3.8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日晚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23:00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前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②施芳怡：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：继续修改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SWOT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分析，提交《可行性研究报告》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0.4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版本至个人分支；修改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《可行性分析》部分，增加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SWOT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内容后生成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PPT0.3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版本并移交给项目经理。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期限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3.7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日晚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23:00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前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③杨庆贤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：标注成本计划中人力成本的来源，提交《成本子计划》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0.2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版本至个人分支；将修改好的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WBS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、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OBS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图移交项目经理。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期限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3.6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日下午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16:00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前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④余张龙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：补充团建部分的采购，提交采购计划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0.1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版本至个人分支；在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3.9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日上课前检查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Github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的运行环境。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期限：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3.6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日下午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16:00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前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⑤周文涛：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任务：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根据项目经理要求补充会议纪要的要求，上传最近两次的会议纪要和风险管理计划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0.2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至个人分支；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期限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3.6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日下午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16:00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前</a:t>
                      </a:r>
                      <a:endParaRPr lang="en-US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515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本次会议纪要已通过邮件形式由项目助理周文涛抄送给全部组员。</a:t>
                      </a:r>
                      <a:endParaRPr lang="en-US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74930" y="-10160"/>
            <a:ext cx="2576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接上表</a:t>
            </a:r>
            <a:endParaRPr lang="zh-CN" altLang="en-US" sz="32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0995" y="-186690"/>
            <a:ext cx="2770505" cy="151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591733" cy="10287000"/>
            <a:chOff x="0" y="0"/>
            <a:chExt cx="7591733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53125" cy="10287000"/>
            </a:xfrm>
            <a:custGeom>
              <a:avLst/>
              <a:gdLst/>
              <a:ahLst/>
              <a:cxnLst/>
              <a:rect l="l" t="t" r="r" b="b"/>
              <a:pathLst>
                <a:path w="5953125" h="10287000">
                  <a:moveTo>
                    <a:pt x="595312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953124" y="0"/>
                  </a:lnTo>
                  <a:lnTo>
                    <a:pt x="5953124" y="102869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906783" y="7023830"/>
              <a:ext cx="3684950" cy="326316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61719" cy="22273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325" y="3711154"/>
              <a:ext cx="2143124" cy="2486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8818" y="952178"/>
              <a:ext cx="2371786" cy="23113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" y="6707744"/>
              <a:ext cx="3118292" cy="3000858"/>
            </a:xfrm>
            <a:prstGeom prst="rect">
              <a:avLst/>
            </a:prstGeom>
          </p:spPr>
        </p:pic>
      </p:grpSp>
      <p:sp>
        <p:nvSpPr>
          <p:cNvPr id="13" name="object 10"/>
          <p:cNvSpPr txBox="1"/>
          <p:nvPr/>
        </p:nvSpPr>
        <p:spPr>
          <a:xfrm>
            <a:off x="8811260" y="4507230"/>
            <a:ext cx="9215755" cy="100965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 marR="5080">
              <a:lnSpc>
                <a:spcPts val="7640"/>
              </a:lnSpc>
              <a:spcBef>
                <a:spcPts val="240"/>
              </a:spcBef>
            </a:pPr>
            <a:r>
              <a:rPr lang="en-US" altLang="zh-CN" sz="138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05 </a:t>
            </a:r>
            <a:r>
              <a:rPr lang="zh-CN" altLang="en-US" sz="66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绩效评价（摘选）</a:t>
            </a:r>
            <a:endParaRPr lang="zh-CN" altLang="en-US" kern="0" spc="-165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 flipH="1">
            <a:off x="2133600" y="2922281"/>
            <a:ext cx="7929167" cy="5802887"/>
            <a:chOff x="9542170" y="4108989"/>
            <a:chExt cx="7929167" cy="5802887"/>
          </a:xfrm>
        </p:grpSpPr>
        <p:pic>
          <p:nvPicPr>
            <p:cNvPr id="12" name="object 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44792" y="5214461"/>
              <a:ext cx="3476624" cy="3800474"/>
            </a:xfrm>
            <a:prstGeom prst="rect">
              <a:avLst/>
            </a:prstGeom>
          </p:spPr>
        </p:pic>
        <p:pic>
          <p:nvPicPr>
            <p:cNvPr id="15" name="object 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56326" y="4108989"/>
              <a:ext cx="3215011" cy="2462747"/>
            </a:xfrm>
            <a:prstGeom prst="rect">
              <a:avLst/>
            </a:prstGeom>
          </p:spPr>
        </p:pic>
        <p:pic>
          <p:nvPicPr>
            <p:cNvPr id="16" name="object 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08614" y="4684220"/>
              <a:ext cx="3904321" cy="3889427"/>
            </a:xfrm>
            <a:prstGeom prst="rect">
              <a:avLst/>
            </a:prstGeom>
          </p:spPr>
        </p:pic>
        <p:pic>
          <p:nvPicPr>
            <p:cNvPr id="17" name="object 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42170" y="7942742"/>
              <a:ext cx="3463926" cy="196913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8"/>
          <p:cNvSpPr txBox="1"/>
          <p:nvPr/>
        </p:nvSpPr>
        <p:spPr>
          <a:xfrm>
            <a:off x="12192000" y="7843838"/>
            <a:ext cx="6096000" cy="2399665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lstStyle/>
          <a:p>
            <a:pPr marL="12700" marR="0" algn="r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6600" kern="1200" cap="none" spc="235" normalizeH="0" baseline="0" noProof="1" smtClean="0">
                <a:solidFill>
                  <a:schemeClr val="accent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G25</a:t>
            </a:r>
            <a:r>
              <a:rPr kumimoji="0" lang="zh-CN" altLang="en-US" sz="6600" kern="1200" cap="none" spc="235" normalizeH="0" baseline="0" noProof="1" smtClean="0">
                <a:solidFill>
                  <a:schemeClr val="accent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组课程项目</a:t>
            </a:r>
            <a:endParaRPr kumimoji="0" lang="en-US" altLang="zh-CN" sz="6600" kern="1200" cap="none" spc="235" normalizeH="0" baseline="0" noProof="1" smtClean="0">
              <a:solidFill>
                <a:schemeClr val="accent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algn="r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b="1" kern="1200" cap="none" spc="405" normalizeH="0" baseline="0" noProof="1" smtClean="0">
                <a:solidFill>
                  <a:schemeClr val="accent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0305</a:t>
            </a:r>
            <a:br>
              <a:rPr kumimoji="0" lang="zh-CN" altLang="en-US" sz="3600" b="1" kern="1200" cap="none" spc="405" normalizeH="0" baseline="0" noProof="1" smtClean="0">
                <a:solidFill>
                  <a:schemeClr val="accent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</a:br>
            <a:r>
              <a:rPr kumimoji="0" lang="zh-CN" altLang="en-US" sz="3600" b="1" kern="1200" cap="none" spc="405" normalizeH="0" baseline="0" noProof="1" smtClean="0">
                <a:solidFill>
                  <a:schemeClr val="accent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绩效评价</a:t>
            </a:r>
            <a:endParaRPr kumimoji="0" lang="zh-CN" altLang="zh-CN" sz="2800" kern="1200" cap="none" spc="310" normalizeH="0" baseline="0" noProof="1">
              <a:solidFill>
                <a:schemeClr val="accent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3" name="图片 2" descr="6f487cce7bd654266bbf3626cb8f0c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030" y="246380"/>
            <a:ext cx="7780020" cy="3567430"/>
          </a:xfrm>
          <a:prstGeom prst="rect">
            <a:avLst/>
          </a:prstGeom>
        </p:spPr>
      </p:pic>
      <p:pic>
        <p:nvPicPr>
          <p:cNvPr id="8" name="图片 7" descr="92ca8c97df7672ab18b48b67f4a69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630" y="245745"/>
            <a:ext cx="8061325" cy="3568065"/>
          </a:xfrm>
          <a:prstGeom prst="rect">
            <a:avLst/>
          </a:prstGeom>
        </p:spPr>
      </p:pic>
      <p:pic>
        <p:nvPicPr>
          <p:cNvPr id="9" name="图片 8" descr="0696abbdf44a01ca32ff8b7b1f7703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" y="4004310"/>
            <a:ext cx="7682230" cy="3023235"/>
          </a:xfrm>
          <a:prstGeom prst="rect">
            <a:avLst/>
          </a:prstGeom>
        </p:spPr>
      </p:pic>
      <p:pic>
        <p:nvPicPr>
          <p:cNvPr id="10" name="图片 9" descr="b12521ce0f88ffb9901e0c8539ce8b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30" y="7089140"/>
            <a:ext cx="7681595" cy="3154680"/>
          </a:xfrm>
          <a:prstGeom prst="rect">
            <a:avLst/>
          </a:prstGeom>
        </p:spPr>
      </p:pic>
      <p:pic>
        <p:nvPicPr>
          <p:cNvPr id="11" name="图片 10" descr="ca9e6b5210f3a60af907a04b3101a5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5610" y="4315460"/>
            <a:ext cx="8220710" cy="3284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"/>
            <a:ext cx="18288000" cy="4620260"/>
            <a:chOff x="0" y="5"/>
            <a:chExt cx="18288000" cy="4620260"/>
          </a:xfrm>
        </p:grpSpPr>
        <p:sp>
          <p:nvSpPr>
            <p:cNvPr id="3" name="object 3"/>
            <p:cNvSpPr/>
            <p:nvPr/>
          </p:nvSpPr>
          <p:spPr>
            <a:xfrm>
              <a:off x="0" y="762500"/>
              <a:ext cx="18288000" cy="3857625"/>
            </a:xfrm>
            <a:custGeom>
              <a:avLst/>
              <a:gdLst/>
              <a:ahLst/>
              <a:cxnLst/>
              <a:rect l="l" t="t" r="r" b="b"/>
              <a:pathLst>
                <a:path w="18288000" h="3857625">
                  <a:moveTo>
                    <a:pt x="18287998" y="3857624"/>
                  </a:moveTo>
                  <a:lnTo>
                    <a:pt x="0" y="3857624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385762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999021" y="5"/>
              <a:ext cx="7877174" cy="338672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0443550" y="1929764"/>
            <a:ext cx="6261100" cy="3089910"/>
            <a:chOff x="10443550" y="1929764"/>
            <a:chExt cx="6261100" cy="308991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49845" y="2823692"/>
              <a:ext cx="2954477" cy="21955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43550" y="1929764"/>
              <a:ext cx="1523999" cy="1457324"/>
            </a:xfrm>
            <a:prstGeom prst="rect">
              <a:avLst/>
            </a:prstGeom>
          </p:spPr>
        </p:pic>
      </p:grpSp>
      <p:sp>
        <p:nvSpPr>
          <p:cNvPr id="15" name="标题 8"/>
          <p:cNvSpPr txBox="1"/>
          <p:nvPr/>
        </p:nvSpPr>
        <p:spPr>
          <a:xfrm>
            <a:off x="423863" y="2186305"/>
            <a:ext cx="16256000" cy="1230313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r>
              <a:rPr lang="zh-CN" altLang="en-US" sz="8000" kern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项目中的问题</a:t>
            </a:r>
            <a:endParaRPr lang="zh-CN" altLang="en-US" sz="8000" kern="0" dirty="0">
              <a:latin typeface="方正粗黑宋简体" panose="02000000000000000000" pitchFamily="2" charset="-122"/>
              <a:ea typeface="方正粗黑宋简体" panose="02000000000000000000" pitchFamily="2" charset="-122"/>
              <a:cs typeface="+mj-cs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215900" y="4459950"/>
            <a:ext cx="15408275" cy="57543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266700" algn="l">
              <a:lnSpc>
                <a:spcPct val="200000"/>
              </a:lnSpc>
            </a:pPr>
            <a:r>
              <a:rPr 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1.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对整个项目的前景和使用范围仍停留在初步认识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,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对产品的想象比较</a:t>
            </a:r>
            <a:r>
              <a:rPr lang="zh-CN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局限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266700" algn="l">
              <a:lnSpc>
                <a:spcPct val="20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需要团队人员继续头脑风暴，站在不同客户角度思考产品远景。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266700" algn="l">
              <a:lnSpc>
                <a:spcPct val="200000"/>
              </a:lnSpc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2.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由于还未针对项目画出使用用例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,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导致对产品具体的功能和使用方法比较</a:t>
            </a:r>
            <a:r>
              <a:rPr lang="zh-CN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模糊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266700" algn="l">
              <a:lnSpc>
                <a:spcPct val="20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该问题将在相关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UML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课程结束后得到改善。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266700" algn="l">
              <a:lnSpc>
                <a:spcPct val="200000"/>
              </a:lnSpc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3.</a:t>
            </a:r>
            <a:r>
              <a:rPr lang="zh-CN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团队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人员的技术水平与优势特长不同，任务对接时容易出现需求不一的状况，需要进一步磨合。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266700" algn="l">
              <a:lnSpc>
                <a:spcPct val="200000"/>
              </a:lnSpc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4.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缺少和客户的</a:t>
            </a:r>
            <a:r>
              <a:rPr lang="zh-CN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沟通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，对项目需求的认识或不够完整，将导致项目最终未能达到客户满意。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266700" algn="l">
              <a:lnSpc>
                <a:spcPct val="20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之后会通过访谈、问卷等形式和客户保持有效沟通。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296400" cy="10287000"/>
          </a:xfrm>
          <a:custGeom>
            <a:avLst/>
            <a:gdLst/>
            <a:ahLst/>
            <a:cxnLst/>
            <a:rect l="l" t="t" r="r" b="b"/>
            <a:pathLst>
              <a:path w="9296400" h="10287000">
                <a:moveTo>
                  <a:pt x="92963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296399" y="0"/>
                </a:lnTo>
                <a:lnTo>
                  <a:pt x="92963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541752" y="270771"/>
            <a:ext cx="2746247" cy="18383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96555" y="9108185"/>
            <a:ext cx="3333749" cy="1178813"/>
          </a:xfrm>
          <a:prstGeom prst="rect">
            <a:avLst/>
          </a:prstGeom>
        </p:spPr>
      </p:pic>
      <p:sp>
        <p:nvSpPr>
          <p:cNvPr id="11" name="object 24"/>
          <p:cNvSpPr txBox="1"/>
          <p:nvPr/>
        </p:nvSpPr>
        <p:spPr>
          <a:xfrm>
            <a:off x="-11657012" y="-454025"/>
            <a:ext cx="16256000" cy="1562100"/>
          </a:xfrm>
          <a:prstGeom prst="rect">
            <a:avLst/>
          </a:prstGeom>
        </p:spPr>
        <p:txBody>
          <a:bodyPr vert="horz" wrap="square" lIns="0" tIns="639284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495530">
              <a:spcBef>
                <a:spcPts val="100"/>
              </a:spcBef>
            </a:pPr>
            <a:r>
              <a:rPr lang="zh-CN" altLang="zh-CN" sz="60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参考资料</a:t>
            </a:r>
            <a:endParaRPr lang="zh-CN" altLang="zh-CN" sz="6000" kern="0" dirty="0" smtClean="0">
              <a:latin typeface="方正粗黑宋简体" panose="02000000000000000000" pitchFamily="2" charset="-122"/>
              <a:ea typeface="方正粗黑宋简体" panose="02000000000000000000" pitchFamily="2" charset="-122"/>
              <a:cs typeface="+mj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-266700"/>
            <a:ext cx="3119718" cy="17058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3685" y="1438910"/>
            <a:ext cx="17740630" cy="8863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[1]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《标准的符合PMBOK要求的项目章程模板》来源：百度文库 作者：[流通]   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https://wenku.baidu.com/view/022a2105102de2bd9705880d.html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[2]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《PMBOK第六版》——第一部分 4.1制定项目章程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[3]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《项目范围管理计划模板》 来源CSDN博客  作者：[喜欢财富管理的IT人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] 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https://blog.csdn.net/haofeng82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[4]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《PMBOK第六版》第一部分 5项目范围管理 P129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[5]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《项目人力资源管理之编制项目人力资源管理计划》 来源CSDN博客  作者：[onlyonexhj]  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https://blog.csdn.net/onlyonexhj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[6]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《PMBOK第六版》第一部分 10项目沟通管理 P359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[7]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《PMBOK第六版》第一部分 8项目质量管理 P271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[8]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《第六章 软件项目质量管理》  来源CSDN博客  作者：[yongchaocsdn]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https://blog.csdn.net/yongchaocsdn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[9]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《PMBOK第六版》第一部分 7项目成本管理 P231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[10]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《PMBOK第六版》第一部分 11项目风险管理 P395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[11]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《需求工程计划-初步模板》 来源：道客巴巴 作者：[bigsoar]  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http://www.doc88.com/p-1408570267059.html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296400" cy="10287000"/>
          </a:xfrm>
          <a:custGeom>
            <a:avLst/>
            <a:gdLst/>
            <a:ahLst/>
            <a:cxnLst/>
            <a:rect l="l" t="t" r="r" b="b"/>
            <a:pathLst>
              <a:path w="9296400" h="10287000">
                <a:moveTo>
                  <a:pt x="92963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296399" y="0"/>
                </a:lnTo>
                <a:lnTo>
                  <a:pt x="92963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541752" y="270771"/>
            <a:ext cx="2746247" cy="18383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96555" y="9108185"/>
            <a:ext cx="3333749" cy="1178813"/>
          </a:xfrm>
          <a:prstGeom prst="rect">
            <a:avLst/>
          </a:prstGeom>
        </p:spPr>
      </p:pic>
      <p:sp>
        <p:nvSpPr>
          <p:cNvPr id="11" name="object 24"/>
          <p:cNvSpPr txBox="1"/>
          <p:nvPr/>
        </p:nvSpPr>
        <p:spPr>
          <a:xfrm>
            <a:off x="-11657012" y="-454025"/>
            <a:ext cx="16256000" cy="1562100"/>
          </a:xfrm>
          <a:prstGeom prst="rect">
            <a:avLst/>
          </a:prstGeom>
        </p:spPr>
        <p:txBody>
          <a:bodyPr vert="horz" wrap="square" lIns="0" tIns="639284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495530">
              <a:spcBef>
                <a:spcPts val="100"/>
              </a:spcBef>
            </a:pPr>
            <a:r>
              <a:rPr lang="zh-CN" altLang="zh-CN" sz="60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参考资料</a:t>
            </a:r>
            <a:endParaRPr lang="zh-CN" altLang="zh-CN" sz="6000" kern="0" dirty="0" smtClean="0">
              <a:latin typeface="方正粗黑宋简体" panose="02000000000000000000" pitchFamily="2" charset="-122"/>
              <a:ea typeface="方正粗黑宋简体" panose="02000000000000000000" pitchFamily="2" charset="-122"/>
              <a:cs typeface="+mj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-266700"/>
            <a:ext cx="3119718" cy="17058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3355" y="1108075"/>
            <a:ext cx="17972405" cy="93249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</a:pPr>
            <a:endParaRPr lang="zh-CN" altLang="en-US" sz="24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[12]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《配置管理计划》第8章 风险管理计划 P15 来源：百度文库  作者：中国广东核电集团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https://wenku.baidu.com/view/9f451b353086bceb19e8b8f67c1cfad6185fe935.html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[13]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《软件需求分析原理与实践-常规选题-项目描述-2022-2-20》   来源：杨枨老师课件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[14]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《项目管理之启动：识别项目中的四类干系人》来源：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CSDN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博客 作者：</a:t>
            </a:r>
            <a:r>
              <a:rPr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程序人生-vincent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s://blog.csdn.net/vincent_wen0766/article/details/108370188?ops_request_misc=%257B%2522request%255Fid%2522%253A%2522164678438716780264055746%2522%252C%2522scm%2522%253A%252220140713.130102334.pc%255Fall.%2522%257D&amp;request_id=164678438716780264055746&amp;biz_id=0&amp;utm_medium=distribute.pc_search_result.none-task-blog-2~all~first_rank_ecpm_v1~rank_v31_ecpm-9-108370188.pc_search_result_cache&amp;utm_term=%E5%B9%B2%E7%B3%BB%E4%BA%BA%E5%88%86%E6%9E%90&amp;spm=1018.2226.3001.4187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[15]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《ISO9001》 来源：百度文库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https://baike.baidu.com/item/ISO9001/2067189?fr=aladdin#12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[16]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《浅谈软件质量保证SQA角色和职能》来源：CSDN博客  作者：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ljzlqxllx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]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https://blog.csdn.net/ljzlqxllx/article/details/105327567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[17]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《需求工程计划-初步模板》 来源：道客巴巴	作者：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bigsoar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] 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http://www.doc88.com/p-1408570267059.html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[18]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《软件配置管理》来源：CSDN博客  作者：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kexinxin1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]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s://blog.csdn.net/kexinxin1/article/details/93013809?ops_request_misc=%257B%2522request%255Fid%2522%253A%2522164666147316781685338867%2522%252C%2522scm%2522%253A%252220140713.130102334..%2522%257D&amp;request_id=164666147316781685338867&amp;biz_id=0&amp;utm_medium=distribute.pc_search_result.none-task-blog-2~blog~sobaiduend~default-1-93013809.nonecase&amp;utm_term=%E8%BD%AF%E4%BB%B6%E9%85%8D%E7%BD%AE%E7%AE%A1%E7%90%86&amp;spm=1018.2226.3001.4450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[19]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可行性研究报告（GB8567——88） （《软件设计文档国家标准》）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296400" cy="10287000"/>
          </a:xfrm>
          <a:custGeom>
            <a:avLst/>
            <a:gdLst/>
            <a:ahLst/>
            <a:cxnLst/>
            <a:rect l="l" t="t" r="r" b="b"/>
            <a:pathLst>
              <a:path w="9296400" h="10287000">
                <a:moveTo>
                  <a:pt x="92963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296399" y="0"/>
                </a:lnTo>
                <a:lnTo>
                  <a:pt x="92963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0811263" cy="10028514"/>
            <a:chOff x="0" y="0"/>
            <a:chExt cx="10811263" cy="10028514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477514" y="3561885"/>
              <a:ext cx="3333749" cy="3162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90190"/>
              <a:ext cx="2904866" cy="18383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966" y="0"/>
              <a:ext cx="3333749" cy="913673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41752" y="270771"/>
            <a:ext cx="2746247" cy="18383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596555" y="9108185"/>
            <a:ext cx="3333749" cy="1178813"/>
          </a:xfrm>
          <a:prstGeom prst="rect">
            <a:avLst/>
          </a:prstGeom>
        </p:spPr>
      </p:pic>
      <p:sp>
        <p:nvSpPr>
          <p:cNvPr id="11" name="object 6"/>
          <p:cNvSpPr txBox="1"/>
          <p:nvPr/>
        </p:nvSpPr>
        <p:spPr>
          <a:xfrm>
            <a:off x="2952750" y="4178300"/>
            <a:ext cx="14636750" cy="1419225"/>
          </a:xfrm>
          <a:prstGeom prst="rect">
            <a:avLst/>
          </a:prstGeom>
        </p:spPr>
        <p:txBody>
          <a:bodyPr vert="horz" wrap="square" lIns="0" tIns="114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 algn="l" rtl="0">
              <a:spcBef>
                <a:spcPts val="90"/>
              </a:spcBef>
              <a:spcAft>
                <a:spcPct val="0"/>
              </a:spcAft>
              <a:defRPr/>
            </a:pPr>
            <a:r>
              <a:rPr lang="zh-CN" sz="9150" kern="0" spc="1630" noProof="1" smtClean="0">
                <a:solidFill>
                  <a:schemeClr val="accent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Microsoft Sans Serif" panose="020B0604020202020204"/>
              </a:rPr>
              <a:t>接下来请看正式文件</a:t>
            </a:r>
            <a:endParaRPr lang="en-US" altLang="zh-CN" sz="9150" kern="0" spc="1630" noProof="1" smtClean="0">
              <a:solidFill>
                <a:schemeClr val="accent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Microsoft Sans Serif" panose="020B0604020202020204"/>
            </a:endParaRPr>
          </a:p>
        </p:txBody>
      </p:sp>
      <p:sp>
        <p:nvSpPr>
          <p:cNvPr id="12" name="object 22"/>
          <p:cNvSpPr txBox="1"/>
          <p:nvPr/>
        </p:nvSpPr>
        <p:spPr>
          <a:xfrm>
            <a:off x="7113588" y="6221730"/>
            <a:ext cx="11174412" cy="1410335"/>
          </a:xfrm>
          <a:prstGeom prst="rect">
            <a:avLst/>
          </a:prstGeom>
          <a:noFill/>
          <a:ln w="9525">
            <a:noFill/>
          </a:ln>
        </p:spPr>
        <p:txBody>
          <a:bodyPr lIns="0" tIns="12700" rIns="0" bIns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altLang="zh-CN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</a:t>
            </a:r>
            <a:r>
              <a:rPr lang="en-US" altLang="zh-CN" sz="32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</a:t>
            </a:r>
            <a:endParaRPr lang="zh-CN" altLang="zh-CN" sz="28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zh-CN" altLang="en-US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团队 ：</a:t>
            </a:r>
            <a:r>
              <a:rPr lang="en-US" altLang="zh-CN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SRA2022-G25</a:t>
            </a:r>
            <a:endParaRPr lang="en-US" altLang="zh-CN" sz="28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-266700"/>
            <a:ext cx="3119718" cy="170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 flipH="1">
            <a:off x="12145010" y="-65251"/>
            <a:ext cx="7791450" cy="10287000"/>
            <a:chOff x="0" y="1"/>
            <a:chExt cx="779145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5143500" cy="10287000"/>
            </a:xfrm>
            <a:custGeom>
              <a:avLst/>
              <a:gdLst/>
              <a:ahLst/>
              <a:cxnLst/>
              <a:rect l="l" t="t" r="r" b="b"/>
              <a:pathLst>
                <a:path w="5143500" h="10287000">
                  <a:moveTo>
                    <a:pt x="51434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143499" y="0"/>
                  </a:lnTo>
                  <a:lnTo>
                    <a:pt x="5143499" y="102869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1946747"/>
              <a:ext cx="7791029" cy="63912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687" y="1"/>
              <a:ext cx="2573142" cy="25448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159128"/>
              <a:ext cx="3287364" cy="3127871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sp>
        <p:nvSpPr>
          <p:cNvPr id="15" name="object 18"/>
          <p:cNvSpPr txBox="1"/>
          <p:nvPr/>
        </p:nvSpPr>
        <p:spPr>
          <a:xfrm>
            <a:off x="288925" y="8564563"/>
            <a:ext cx="5702300" cy="141478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项目章程</a:t>
            </a:r>
            <a:endParaRPr kumimoji="0" lang="zh-CN" sz="54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20" name="图片 19" descr="147f0712acc11c34d1a3e83381d56d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25" y="288290"/>
            <a:ext cx="7069455" cy="7903210"/>
          </a:xfrm>
          <a:prstGeom prst="rect">
            <a:avLst/>
          </a:prstGeom>
        </p:spPr>
      </p:pic>
      <p:pic>
        <p:nvPicPr>
          <p:cNvPr id="21" name="图片 20" descr="4dbaab063a29795d8b8a9e462b18af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380" y="2952115"/>
            <a:ext cx="7367905" cy="5239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 flipH="1">
            <a:off x="10558145" y="789"/>
            <a:ext cx="7791450" cy="10287000"/>
            <a:chOff x="0" y="1"/>
            <a:chExt cx="779145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5143500" cy="10287000"/>
            </a:xfrm>
            <a:custGeom>
              <a:avLst/>
              <a:gdLst/>
              <a:ahLst/>
              <a:cxnLst/>
              <a:rect l="l" t="t" r="r" b="b"/>
              <a:pathLst>
                <a:path w="5143500" h="10287000">
                  <a:moveTo>
                    <a:pt x="51434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143499" y="0"/>
                  </a:lnTo>
                  <a:lnTo>
                    <a:pt x="5143499" y="102869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1946747"/>
              <a:ext cx="7791029" cy="63912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687" y="1"/>
              <a:ext cx="2573142" cy="25448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159128"/>
              <a:ext cx="3287364" cy="3127871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sp>
        <p:nvSpPr>
          <p:cNvPr id="15" name="object 18"/>
          <p:cNvSpPr txBox="1"/>
          <p:nvPr/>
        </p:nvSpPr>
        <p:spPr>
          <a:xfrm>
            <a:off x="288925" y="8564563"/>
            <a:ext cx="5702300" cy="141478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项目章程</a:t>
            </a:r>
            <a:endParaRPr kumimoji="0" lang="zh-CN" sz="54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7" name="图片 6" descr="62bebd8ff4440868d6206b779b4c2f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25" y="570230"/>
            <a:ext cx="12359640" cy="748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510" y="16510"/>
            <a:ext cx="18287998" cy="10303508"/>
            <a:chOff x="0" y="0"/>
            <a:chExt cx="18287998" cy="10303508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7997" cy="52863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65692" y="5597538"/>
              <a:ext cx="3552824" cy="3467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6188" y="8677832"/>
              <a:ext cx="3502927" cy="16256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19678" y="4473529"/>
              <a:ext cx="1685924" cy="16287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30755" y="5711826"/>
              <a:ext cx="1257243" cy="2133599"/>
            </a:xfrm>
            <a:prstGeom prst="rect">
              <a:avLst/>
            </a:prstGeom>
          </p:spPr>
        </p:pic>
      </p:grpSp>
      <p:sp>
        <p:nvSpPr>
          <p:cNvPr id="9" name="object 10"/>
          <p:cNvSpPr txBox="1"/>
          <p:nvPr/>
        </p:nvSpPr>
        <p:spPr>
          <a:xfrm>
            <a:off x="1447800" y="6743700"/>
            <a:ext cx="9567545" cy="100965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 marR="5080">
              <a:lnSpc>
                <a:spcPts val="7640"/>
              </a:lnSpc>
              <a:spcBef>
                <a:spcPts val="240"/>
              </a:spcBef>
            </a:pPr>
            <a:r>
              <a:rPr lang="en-US" altLang="zh-CN" sz="138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02 </a:t>
            </a:r>
            <a:r>
              <a:rPr lang="zh-CN" altLang="en-US" sz="66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需求</a:t>
            </a:r>
            <a:r>
              <a:rPr lang="zh-CN" altLang="en-US" sz="6600" kern="0" spc="-235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工程</a:t>
            </a:r>
            <a:r>
              <a:rPr lang="zh-CN" altLang="en-US" sz="66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项目</a:t>
            </a:r>
            <a:r>
              <a:rPr lang="zh-CN" altLang="en-US" sz="6600" kern="0" spc="-235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计划</a:t>
            </a:r>
            <a:endParaRPr lang="zh-CN" altLang="en-US" kern="0" spc="-165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8100"/>
            <a:ext cx="3119718" cy="170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1"/>
  <p:tag name="KSO_WM_UNIT_ID" val="diagram20199035_1*q_h_i*1_1_1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DIAGRAM_SCHEMECOLOR_ID" val="0"/>
</p:tagLst>
</file>

<file path=ppt/tags/tag10.xml><?xml version="1.0" encoding="utf-8"?>
<p:tagLst xmlns:p="http://schemas.openxmlformats.org/presentationml/2006/main">
  <p:tag name="KSO_WM_UNIT_TABLE_BEAUTIFY" val="smartTable{5f45d2a1-b0ba-4098-a186-f6e5025a1d55}"/>
  <p:tag name="TABLE_SKINIDX" val="1"/>
  <p:tag name="TABLE_ENCOLOR" val="#5CA2F9"/>
</p:tagLst>
</file>

<file path=ppt/tags/tag11.xml><?xml version="1.0" encoding="utf-8"?>
<p:tagLst xmlns:p="http://schemas.openxmlformats.org/presentationml/2006/main">
  <p:tag name="KSO_WM_UNIT_TABLE_BEAUTIFY" val="smartTable{888f4caa-ec52-4a03-a1a9-081ff996059b}"/>
  <p:tag name="TABLE_SKINIDX" val="3"/>
  <p:tag name="TABLE_ENCOLOR" val="#AFC95C"/>
</p:tagLst>
</file>

<file path=ppt/tags/tag12.xml><?xml version="1.0" encoding="utf-8"?>
<p:tagLst xmlns:p="http://schemas.openxmlformats.org/presentationml/2006/main">
  <p:tag name="KSO_WM_UNIT_TABLE_BEAUTIFY" val="smartTable{888f4caa-ec52-4a03-a1a9-081ff996059b}"/>
  <p:tag name="TABLE_SKINIDX" val="3"/>
  <p:tag name="TABLE_ENCOLOR" val="#AFC95C"/>
</p:tagLst>
</file>

<file path=ppt/tags/tag13.xml><?xml version="1.0" encoding="utf-8"?>
<p:tagLst xmlns:p="http://schemas.openxmlformats.org/presentationml/2006/main">
  <p:tag name="KSO_WM_UNIT_TABLE_BEAUTIFY" val="smartTable{2864f809-10e8-4b30-8d9d-cb008a6e14b0}"/>
  <p:tag name="TABLE_SKINIDX" val="1"/>
  <p:tag name="TABLE_ENCOLOR" val="#5CA2F9"/>
</p:tagLst>
</file>

<file path=ppt/tags/tag14.xml><?xml version="1.0" encoding="utf-8"?>
<p:tagLst xmlns:p="http://schemas.openxmlformats.org/presentationml/2006/main">
  <p:tag name="KSO_WM_UNIT_TABLE_BEAUTIFY" val="smartTable{3bbb9ec1-ecbf-47bd-a39d-6a70263ea35c}"/>
  <p:tag name="TABLE_SKINIDX" val="3"/>
  <p:tag name="TABLE_ENCOLOR" val="#B3B3B3"/>
</p:tagLst>
</file>

<file path=ppt/tags/tag15.xml><?xml version="1.0" encoding="utf-8"?>
<p:tagLst xmlns:p="http://schemas.openxmlformats.org/presentationml/2006/main">
  <p:tag name="KSO_WM_UNIT_TABLE_BEAUTIFY" val="smartTable{bbb34bf2-9b8b-4047-a970-d4e5433d1605}"/>
  <p:tag name="TABLE_SKINIDX" val="3"/>
  <p:tag name="TABLE_ENCOLOR" val="#5CA2F9"/>
</p:tagLst>
</file>

<file path=ppt/tags/tag16.xml><?xml version="1.0" encoding="utf-8"?>
<p:tagLst xmlns:p="http://schemas.openxmlformats.org/presentationml/2006/main">
  <p:tag name="KSO_WM_UNIT_TABLE_BEAUTIFY" val="smartTable{78cdc476-af89-425b-a925-56547d581770}"/>
  <p:tag name="TABLE_SKINIDX" val="3"/>
  <p:tag name="TABLE_ENCOLOR" val="#AFC95C"/>
</p:tagLst>
</file>

<file path=ppt/tags/tag17.xml><?xml version="1.0" encoding="utf-8"?>
<p:tagLst xmlns:p="http://schemas.openxmlformats.org/presentationml/2006/main">
  <p:tag name="KSO_WM_UNIT_TABLE_BEAUTIFY" val="smartTable{e2c3e84c-dcc4-4a44-9104-ec9defd33e3e}"/>
  <p:tag name="TABLE_SKINIDX" val="3"/>
  <p:tag name="TABLE_ENCOLOR" val="#5CA2F9"/>
</p:tagLst>
</file>

<file path=ppt/tags/tag18.xml><?xml version="1.0" encoding="utf-8"?>
<p:tagLst xmlns:p="http://schemas.openxmlformats.org/presentationml/2006/main">
  <p:tag name="KSO_WM_UNIT_TABLE_BEAUTIFY" val="smartTable{3e5bae47-baaf-408e-8bfe-5a37baecd13d}"/>
  <p:tag name="TABLE_SKINIDX" val="3"/>
  <p:tag name="TABLE_ENCOLOR" val="#5CA2F9"/>
</p:tagLst>
</file>

<file path=ppt/tags/tag19.xml><?xml version="1.0" encoding="utf-8"?>
<p:tagLst xmlns:p="http://schemas.openxmlformats.org/presentationml/2006/main">
  <p:tag name="KSO_WM_UNIT_TABLE_BEAUTIFY" val="smartTable{1fc112f3-2f8b-43ce-b3fa-06333e05b3e7}"/>
  <p:tag name="TABLE_SKINIDX" val="3"/>
  <p:tag name="TABLE_ENCOLOR" val="#5CA2F9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1"/>
  <p:tag name="KSO_WM_UNIT_ID" val="diagram20199035_1*q_h_i*1_3_1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  <p:tag name="KSO_WM_UNIT_DIAGRAM_SCHEMECOLOR_ID" val="0"/>
</p:tagLst>
</file>

<file path=ppt/tags/tag20.xml><?xml version="1.0" encoding="utf-8"?>
<p:tagLst xmlns:p="http://schemas.openxmlformats.org/presentationml/2006/main">
  <p:tag name="KSO_WM_UNIT_TABLE_BEAUTIFY" val="smartTable{032ed048-6456-4b78-ac0e-0bf7da4f6072}"/>
  <p:tag name="TABLE_SKINIDX" val="3"/>
  <p:tag name="TABLE_ENCOLOR" val="#FFFFFF"/>
</p:tagLst>
</file>

<file path=ppt/tags/tag21.xml><?xml version="1.0" encoding="utf-8"?>
<p:tagLst xmlns:p="http://schemas.openxmlformats.org/presentationml/2006/main">
  <p:tag name="KSO_WM_UNIT_TABLE_BEAUTIFY" val="smartTable{032ed048-6456-4b78-ac0e-0bf7da4f6072}"/>
  <p:tag name="TABLE_SKINIDX" val="3"/>
  <p:tag name="TABLE_ENCOLOR" val="#5CA2F9"/>
</p:tagLst>
</file>

<file path=ppt/tags/tag22.xml><?xml version="1.0" encoding="utf-8"?>
<p:tagLst xmlns:p="http://schemas.openxmlformats.org/presentationml/2006/main">
  <p:tag name="KSO_WM_UNIT_TABLE_BEAUTIFY" val="smartTable{032ed048-6456-4b78-ac0e-0bf7da4f6072}"/>
  <p:tag name="TABLE_SKINIDX" val="3"/>
  <p:tag name="TABLE_ENCOLOR" val="#F38636"/>
</p:tagLst>
</file>

<file path=ppt/tags/tag23.xml><?xml version="1.0" encoding="utf-8"?>
<p:tagLst xmlns:p="http://schemas.openxmlformats.org/presentationml/2006/main">
  <p:tag name="KSO_WM_UNIT_TABLE_BEAUTIFY" val="smartTable{032ed048-6456-4b78-ac0e-0bf7da4f6072}"/>
  <p:tag name="TABLE_SKINIDX" val="3"/>
  <p:tag name="TABLE_ENCOLOR" val="#AFC95C"/>
</p:tagLst>
</file>

<file path=ppt/tags/tag24.xml><?xml version="1.0" encoding="utf-8"?>
<p:tagLst xmlns:p="http://schemas.openxmlformats.org/presentationml/2006/main">
  <p:tag name="KSO_WM_UNIT_TABLE_BEAUTIFY" val="smartTable{27e9e5df-39c2-49bb-b11a-d47342169712}"/>
  <p:tag name="TABLE_SKINIDX" val="3"/>
  <p:tag name="TABLE_ENCOLOR" val="#AFC95C"/>
</p:tagLst>
</file>

<file path=ppt/tags/tag25.xml><?xml version="1.0" encoding="utf-8"?>
<p:tagLst xmlns:p="http://schemas.openxmlformats.org/presentationml/2006/main">
  <p:tag name="KSO_WM_UNIT_TABLE_BEAUTIFY" val="smartTable{069d716b-1488-43a9-b38a-dffbd51381e5}"/>
  <p:tag name="TABLE_SKINIDX" val="3"/>
  <p:tag name="TABLE_ENCOLOR" val="#AFC95C"/>
</p:tagLst>
</file>

<file path=ppt/tags/tag26.xml><?xml version="1.0" encoding="utf-8"?>
<p:tagLst xmlns:p="http://schemas.openxmlformats.org/presentationml/2006/main">
  <p:tag name="KSO_WM_UNIT_TABLE_BEAUTIFY" val="smartTable{d2146649-4840-4993-8693-ed7cec0c9d26}"/>
  <p:tag name="TABLE_SKINIDX" val="3"/>
  <p:tag name="TABLE_ENCOLOR" val="#5CA2F9"/>
</p:tagLst>
</file>

<file path=ppt/tags/tag27.xml><?xml version="1.0" encoding="utf-8"?>
<p:tagLst xmlns:p="http://schemas.openxmlformats.org/presentationml/2006/main">
  <p:tag name="KSO_WM_UNIT_TABLE_BEAUTIFY" val="smartTable{e6556e6d-e7f2-4142-a38c-eacd86c6cdfb}"/>
  <p:tag name="TABLE_SKINIDX" val="3"/>
  <p:tag name="TABLE_ENCOLOR" val="#5CA2F9"/>
</p:tagLst>
</file>

<file path=ppt/tags/tag28.xml><?xml version="1.0" encoding="utf-8"?>
<p:tagLst xmlns:p="http://schemas.openxmlformats.org/presentationml/2006/main">
  <p:tag name="KSO_WM_UNIT_TABLE_BEAUTIFY" val="smartTable{3d8ecca2-296a-4872-9a9d-da71a7812b1f}"/>
  <p:tag name="TABLE_SKINIDX" val="3"/>
  <p:tag name="TABLE_ENCOLOR" val="#AFC95C"/>
</p:tagLst>
</file>

<file path=ppt/tags/tag29.xml><?xml version="1.0" encoding="utf-8"?>
<p:tagLst xmlns:p="http://schemas.openxmlformats.org/presentationml/2006/main">
  <p:tag name="KSO_WM_UNIT_TABLE_BEAUTIFY" val="smartTable{fac0d7ce-189c-4356-8f9b-5a91a8af0b04}"/>
  <p:tag name="TABLE_SKINIDX" val="3"/>
  <p:tag name="TABLE_ENCOLOR" val="#AFC95C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1"/>
  <p:tag name="KSO_WM_UNIT_ID" val="diagram20199035_1*q_h_i*1_2_1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DIAGRAM_SCHEMECOLOR_ID" val="0"/>
</p:tagLst>
</file>

<file path=ppt/tags/tag30.xml><?xml version="1.0" encoding="utf-8"?>
<p:tagLst xmlns:p="http://schemas.openxmlformats.org/presentationml/2006/main">
  <p:tag name="KSO_WM_UNIT_TABLE_BEAUTIFY" val="smartTable{0b27e8d0-1b2a-45e1-a0f7-eb1e7df5626d}"/>
  <p:tag name="TABLE_SKINIDX" val="3"/>
  <p:tag name="TABLE_ENCOLOR" val="#AFC95C"/>
</p:tagLst>
</file>

<file path=ppt/tags/tag31.xml><?xml version="1.0" encoding="utf-8"?>
<p:tagLst xmlns:p="http://schemas.openxmlformats.org/presentationml/2006/main">
  <p:tag name="KSO_WM_UNIT_TABLE_BEAUTIFY" val="smartTable{893514de-d6a5-4847-9109-a6740e9c2095}"/>
  <p:tag name="TABLE_SKINIDX" val="3"/>
  <p:tag name="TABLE_ENCOLOR" val="#AFC95C"/>
</p:tagLst>
</file>

<file path=ppt/tags/tag32.xml><?xml version="1.0" encoding="utf-8"?>
<p:tagLst xmlns:p="http://schemas.openxmlformats.org/presentationml/2006/main">
  <p:tag name="KSO_WM_UNIT_TABLE_BEAUTIFY" val="smartTable{5bfa7524-87ca-42ab-bdb0-ada03e56ea80}"/>
  <p:tag name="TABLE_SKINIDX" val="3"/>
  <p:tag name="TABLE_ENCOLOR" val="#AFC95C"/>
</p:tagLst>
</file>

<file path=ppt/tags/tag33.xml><?xml version="1.0" encoding="utf-8"?>
<p:tagLst xmlns:p="http://schemas.openxmlformats.org/presentationml/2006/main">
  <p:tag name="KSO_WM_UNIT_TABLE_BEAUTIFY" val="smartTable{ef5b3817-95cd-47d8-b73a-1fa3e1247400}"/>
  <p:tag name="TABLE_SKINIDX" val="3"/>
  <p:tag name="TABLE_ENCOLOR" val="#AFC95C"/>
</p:tagLst>
</file>

<file path=ppt/tags/tag34.xml><?xml version="1.0" encoding="utf-8"?>
<p:tagLst xmlns:p="http://schemas.openxmlformats.org/presentationml/2006/main">
  <p:tag name="KSO_WM_UNIT_TABLE_BEAUTIFY" val="smartTable{19099a8d-ecce-4e07-bbb2-04cb8d3e54ed}"/>
  <p:tag name="TABLE_SKINIDX" val="3"/>
  <p:tag name="TABLE_ENCOLOR" val="#AFC95C"/>
</p:tagLst>
</file>

<file path=ppt/tags/tag35.xml><?xml version="1.0" encoding="utf-8"?>
<p:tagLst xmlns:p="http://schemas.openxmlformats.org/presentationml/2006/main">
  <p:tag name="KSO_WM_UNIT_TABLE_BEAUTIFY" val="smartTable{bbf32fc5-ca71-4d86-8be1-68e057bade0e}"/>
  <p:tag name="TABLE_SKINIDX" val="3"/>
  <p:tag name="TABLE_ENCOLOR" val="#5CA2F9"/>
</p:tagLst>
</file>

<file path=ppt/tags/tag36.xml><?xml version="1.0" encoding="utf-8"?>
<p:tagLst xmlns:p="http://schemas.openxmlformats.org/presentationml/2006/main">
  <p:tag name="KSO_WM_UNIT_TABLE_BEAUTIFY" val="smartTable{fade5b7e-ca94-4b8e-bf5d-05ea866da347}"/>
  <p:tag name="TABLE_SKINIDX" val="3"/>
  <p:tag name="TABLE_ENCOLOR" val="#AFC95C"/>
</p:tagLst>
</file>

<file path=ppt/tags/tag37.xml><?xml version="1.0" encoding="utf-8"?>
<p:tagLst xmlns:p="http://schemas.openxmlformats.org/presentationml/2006/main">
  <p:tag name="KSO_WM_UNIT_TABLE_BEAUTIFY" val="smartTable{aebbc1e0-86e8-433e-99ad-285e348d1c1b}"/>
  <p:tag name="TABLE_SKINIDX" val="3"/>
  <p:tag name="TABLE_ENCOLOR" val="#AFC95C"/>
</p:tagLst>
</file>

<file path=ppt/tags/tag38.xml><?xml version="1.0" encoding="utf-8"?>
<p:tagLst xmlns:p="http://schemas.openxmlformats.org/presentationml/2006/main">
  <p:tag name="KSO_WM_UNIT_TABLE_BEAUTIFY" val="smartTable{e797e6d9-e087-4fa4-9569-72042f69723c}"/>
  <p:tag name="TABLE_SKINIDX" val="3"/>
  <p:tag name="TABLE_ENCOLOR" val="#5CA2F9"/>
</p:tagLst>
</file>

<file path=ppt/tags/tag39.xml><?xml version="1.0" encoding="utf-8"?>
<p:tagLst xmlns:p="http://schemas.openxmlformats.org/presentationml/2006/main">
  <p:tag name="KSO_WM_UNIT_TABLE_BEAUTIFY" val="smartTable{9d99f643-fe01-46c4-88f1-c163262a5755}"/>
</p:tagLst>
</file>

<file path=ppt/tags/tag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3_1"/>
  <p:tag name="KSO_WM_UNIT_ID" val="diagram20199035_1*q_h_a*1_3_1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PRESET_TEXT" val="添加标题"/>
  <p:tag name="KSO_WM_UNIT_VALUE" val="7"/>
  <p:tag name="KSO_WM_UNIT_TEXT_FILL_FORE_SCHEMECOLOR_INDEX" val="14"/>
  <p:tag name="KSO_WM_UNIT_TEXT_FILL_TYPE" val="1"/>
  <p:tag name="KSO_WM_UNIT_DIAGRAM_SCHEMECOLOR_ID" val="0"/>
</p:tagLst>
</file>

<file path=ppt/tags/tag40.xml><?xml version="1.0" encoding="utf-8"?>
<p:tagLst xmlns:p="http://schemas.openxmlformats.org/presentationml/2006/main">
  <p:tag name="KSO_WM_UNIT_TABLE_BEAUTIFY" val="smartTable{ec689f98-c65c-47a5-8b9f-9a6f154e33dd}"/>
</p:tagLst>
</file>

<file path=ppt/tags/tag41.xml><?xml version="1.0" encoding="utf-8"?>
<p:tagLst xmlns:p="http://schemas.openxmlformats.org/presentationml/2006/main">
  <p:tag name="KSO_WM_UNIT_TABLE_BEAUTIFY" val="smartTable{bef41b32-f4c3-44df-b1aa-4c3d25deb391}"/>
</p:tagLst>
</file>

<file path=ppt/tags/tag42.xml><?xml version="1.0" encoding="utf-8"?>
<p:tagLst xmlns:p="http://schemas.openxmlformats.org/presentationml/2006/main">
  <p:tag name="KSO_WM_UNIT_TABLE_BEAUTIFY" val="smartTable{4130fbeb-5602-4701-b3d0-d568dffa237a}"/>
</p:tagLst>
</file>

<file path=ppt/tags/tag43.xml><?xml version="1.0" encoding="utf-8"?>
<p:tagLst xmlns:p="http://schemas.openxmlformats.org/presentationml/2006/main">
  <p:tag name="KSO_WM_UNIT_TABLE_BEAUTIFY" val="smartTable{4130fbeb-5602-4701-b3d0-d568dffa237a}"/>
</p:tagLst>
</file>

<file path=ppt/tags/tag44.xml><?xml version="1.0" encoding="utf-8"?>
<p:tagLst xmlns:p="http://schemas.openxmlformats.org/presentationml/2006/main">
  <p:tag name="KSO_WM_UNIT_TABLE_BEAUTIFY" val="smartTable{4130fbeb-5602-4701-b3d0-d568dffa237a}"/>
</p:tagLst>
</file>

<file path=ppt/tags/tag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1_1"/>
  <p:tag name="KSO_WM_UNIT_ID" val="diagram20199035_1*q_h_a*1_1_1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PRESET_TEXT" val="添加标题"/>
  <p:tag name="KSO_WM_UNIT_VALUE" val="7"/>
  <p:tag name="KSO_WM_UNIT_TEXT_FILL_FORE_SCHEMECOLOR_INDEX" val="14"/>
  <p:tag name="KSO_WM_UNIT_TEXT_FILL_TYPE" val="1"/>
  <p:tag name="KSO_WM_UNIT_DIAGRAM_SCHEMECOLOR_ID" val="0"/>
</p:tagLst>
</file>

<file path=ppt/tags/tag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2_1"/>
  <p:tag name="KSO_WM_UNIT_ID" val="diagram20199035_1*q_h_a*1_2_1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PRESET_TEXT" val="添加标题"/>
  <p:tag name="KSO_WM_UNIT_VALUE" val="6"/>
  <p:tag name="KSO_WM_UNIT_TEXT_FILL_FORE_SCHEMECOLOR_INDEX" val="14"/>
  <p:tag name="KSO_WM_UNIT_TEXT_FILL_TYPE" val="1"/>
  <p:tag name="KSO_WM_UNIT_DIAGRAM_SCHEMECOLOR_ID" val="0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2"/>
  <p:tag name="KSO_WM_UNIT_ID" val="diagram20199035_1*q_h_i*1_1_2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DIAGRAM_SCHEMECOLOR_ID" val="0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2"/>
  <p:tag name="KSO_WM_UNIT_ID" val="diagram20199035_1*q_h_i*1_2_2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DIAGRAM_SCHEMECOLOR_ID" val="0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2"/>
  <p:tag name="KSO_WM_UNIT_ID" val="diagram20199035_1*q_h_i*1_3_2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DIAGRAM_SCHEMECOLOR_ID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17046</Words>
  <Application>WPS 演示</Application>
  <PresentationFormat>自定义</PresentationFormat>
  <Paragraphs>2208</Paragraphs>
  <Slides>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85" baseType="lpstr">
      <vt:lpstr>Arial</vt:lpstr>
      <vt:lpstr>宋体</vt:lpstr>
      <vt:lpstr>Wingdings</vt:lpstr>
      <vt:lpstr>Lucida Sans Unicode</vt:lpstr>
      <vt:lpstr>方正粗黑宋简体</vt:lpstr>
      <vt:lpstr>Verdana</vt:lpstr>
      <vt:lpstr>Verdana</vt:lpstr>
      <vt:lpstr>华文中宋</vt:lpstr>
      <vt:lpstr>微软雅黑</vt:lpstr>
      <vt:lpstr>Calibri</vt:lpstr>
      <vt:lpstr>Arial Unicode MS</vt:lpstr>
      <vt:lpstr>Aller Light</vt:lpstr>
      <vt:lpstr>Roboto Medium</vt:lpstr>
      <vt:lpstr>Segoe Print</vt:lpstr>
      <vt:lpstr>Times New Roman</vt:lpstr>
      <vt:lpstr>Microsoft Sans Serif</vt:lpstr>
      <vt:lpstr>NumberOnly</vt:lpstr>
      <vt:lpstr>Office Theme</vt:lpstr>
      <vt:lpstr>PowerPoint 演示文稿</vt:lpstr>
      <vt:lpstr>PowerPoint 演示文稿</vt:lpstr>
      <vt:lpstr>01 项目章程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文档目录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5专项子计划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成本预算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对现有系统的分析  一、bb平台（此处针对bb网页端进行分析）</vt:lpstr>
      <vt:lpstr>对现有系统的分析  二、雨课堂之类的小程序（此处以雨课堂为例）</vt:lpstr>
      <vt:lpstr>对所建议系统的说明（App）</vt:lpstr>
      <vt:lpstr>3可行性分析 （节选）</vt:lpstr>
      <vt:lpstr>3可行性分析 （节选）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Black Geometric Technology Keynote Presentation</dc:title>
  <dc:creator/>
  <cp:keywords>DAE6Hdabt8o,BAE6HOmw2ek</cp:keywords>
  <cp:lastModifiedBy>软软</cp:lastModifiedBy>
  <cp:revision>85</cp:revision>
  <dcterms:created xsi:type="dcterms:W3CDTF">2022-03-05T15:13:00Z</dcterms:created>
  <dcterms:modified xsi:type="dcterms:W3CDTF">2022-03-09T01:40:02Z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2022-03-05T00:00:00Z</vt:filetime>
  </property>
  <property fmtid="{D5CDD505-2E9C-101B-9397-08002B2CF9AE}" pid="3" name="Creator">
    <vt:lpwstr>Canva</vt:lpwstr>
  </property>
  <property fmtid="{D5CDD505-2E9C-101B-9397-08002B2CF9AE}" pid="4" name="LastSaved">
    <vt:filetime>2022-03-05T00:00:00Z</vt:filetime>
  </property>
  <property fmtid="{D5CDD505-2E9C-101B-9397-08002B2CF9AE}" pid="5" name="KSOProductBuildVer">
    <vt:lpwstr>2052-11.3.0.9228</vt:lpwstr>
  </property>
</Properties>
</file>